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61" r:id="rId57"/>
  </p:sldIdLst>
  <p:sldSz cx="12192635" cy="685863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刘付观生" initials="刘付观生" lastIdx="3" clrIdx="0"/>
  <p:cmAuthor id="1" name="liufuguansheng" initials="liufu" lastIdx="1" clrIdx="1"/>
  <p:cmAuthor id="2" name="作者" initials="A" lastIdx="0" clrIdx="1"/>
  <p:cmAuthor id="3" name="ITC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911" y="1143000"/>
            <a:ext cx="5486178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9D0FD-6CBA-4812-B7D3-AE2EE11F0D2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1315567" y="2385238"/>
            <a:ext cx="9654540" cy="16929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5300" b="1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数字孪生城市信息模型</a:t>
            </a:r>
            <a:endParaRPr lang="en-US" altLang="en-US" sz="5300" dirty="0"/>
          </a:p>
          <a:p>
            <a:pPr algn="r" rtl="0" eaLnBrk="0">
              <a:lnSpc>
                <a:spcPct val="97000"/>
              </a:lnSpc>
              <a:spcBef>
                <a:spcPts val="810"/>
              </a:spcBef>
            </a:pPr>
            <a:r>
              <a:rPr sz="53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</a:t>
            </a:r>
            <a:r>
              <a:rPr sz="5300" b="1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平台建设技术方案</a:t>
            </a:r>
            <a:endParaRPr lang="en-US" altLang="en-US" sz="5300" dirty="0"/>
          </a:p>
        </p:txBody>
      </p:sp>
      <p:sp>
        <p:nvSpPr>
          <p:cNvPr id="6" name="textbox 6"/>
          <p:cNvSpPr/>
          <p:nvPr/>
        </p:nvSpPr>
        <p:spPr>
          <a:xfrm>
            <a:off x="196215" y="6571639"/>
            <a:ext cx="2736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2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P1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textbox 102"/>
          <p:cNvSpPr/>
          <p:nvPr/>
        </p:nvSpPr>
        <p:spPr>
          <a:xfrm>
            <a:off x="1509572" y="2808619"/>
            <a:ext cx="7907655" cy="1187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5500" b="1" kern="0" spc="-20" baseline="7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</a:t>
            </a:r>
            <a:r>
              <a:rPr sz="3500" b="1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            </a:t>
            </a:r>
            <a:r>
              <a:rPr sz="8000" b="1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关键技</a:t>
            </a:r>
            <a:r>
              <a:rPr sz="8000" b="1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术</a:t>
            </a:r>
            <a:endParaRPr lang="en-US" altLang="en-US" sz="8000" dirty="0"/>
          </a:p>
        </p:txBody>
      </p:sp>
      <p:sp>
        <p:nvSpPr>
          <p:cNvPr id="104" name="textbox 104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P10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8"/>
          <p:cNvSpPr/>
          <p:nvPr/>
        </p:nvSpPr>
        <p:spPr>
          <a:xfrm>
            <a:off x="407212" y="5725591"/>
            <a:ext cx="5638165" cy="9925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algn="r" rtl="0" eaLnBrk="0">
              <a:lnSpc>
                <a:spcPct val="99000"/>
              </a:lnSpc>
            </a:pPr>
            <a:r>
              <a:rPr sz="23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基础底图如何表达</a:t>
            </a:r>
            <a:endParaRPr lang="en-US" altLang="en-US" sz="23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9000"/>
              </a:lnSpc>
              <a:spcBef>
                <a:spcPts val="0"/>
              </a:spcBef>
            </a:pP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多源数据融合如何管理</a:t>
            </a:r>
            <a:endParaRPr lang="en-US" altLang="en-US" sz="2300" dirty="0"/>
          </a:p>
        </p:txBody>
      </p:sp>
      <p:sp>
        <p:nvSpPr>
          <p:cNvPr id="110" name="textbox 110"/>
          <p:cNvSpPr/>
          <p:nvPr/>
        </p:nvSpPr>
        <p:spPr>
          <a:xfrm>
            <a:off x="3916070" y="3141141"/>
            <a:ext cx="3678554" cy="8483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algn="r" rtl="0" eaLnBrk="0">
              <a:lnSpc>
                <a:spcPct val="99000"/>
              </a:lnSpc>
            </a:pP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如何链接对象</a:t>
            </a:r>
            <a:endParaRPr lang="en-US" altLang="en-US" sz="2300" dirty="0"/>
          </a:p>
          <a:p>
            <a:pPr algn="l" rtl="0" eaLnBrk="0">
              <a:lnSpc>
                <a:spcPct val="106000"/>
              </a:lnSpc>
            </a:pPr>
            <a:endParaRPr lang="en-US" altLang="en-US" sz="800" dirty="0"/>
          </a:p>
          <a:p>
            <a:pPr marL="12700" algn="l" rtl="0" eaLnBrk="0">
              <a:lnSpc>
                <a:spcPct val="99000"/>
              </a:lnSpc>
              <a:spcBef>
                <a:spcPts val="5"/>
              </a:spcBef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BIM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如何表达</a:t>
            </a:r>
            <a:endParaRPr lang="en-US" altLang="en-US" sz="2300" dirty="0"/>
          </a:p>
        </p:txBody>
      </p:sp>
      <p:sp>
        <p:nvSpPr>
          <p:cNvPr id="112" name="textbox 112"/>
          <p:cNvSpPr/>
          <p:nvPr/>
        </p:nvSpPr>
        <p:spPr>
          <a:xfrm>
            <a:off x="4299687" y="630973"/>
            <a:ext cx="3065779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根据需要选用</a:t>
            </a:r>
            <a:endParaRPr lang="en-US" altLang="en-US" sz="3900" dirty="0"/>
          </a:p>
        </p:txBody>
      </p:sp>
      <p:sp>
        <p:nvSpPr>
          <p:cNvPr id="114" name="textbox 114"/>
          <p:cNvSpPr/>
          <p:nvPr/>
        </p:nvSpPr>
        <p:spPr>
          <a:xfrm>
            <a:off x="10088880" y="5989193"/>
            <a:ext cx="1547494" cy="800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5900" b="1" kern="0" spc="-20" dirty="0">
                <a:solidFill>
                  <a:srgbClr val="FFFF0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CIM</a:t>
            </a:r>
            <a:endParaRPr lang="en-US" altLang="en-US" sz="5900" dirty="0"/>
          </a:p>
        </p:txBody>
      </p:sp>
      <p:sp>
        <p:nvSpPr>
          <p:cNvPr id="116" name="textbox 116"/>
          <p:cNvSpPr/>
          <p:nvPr/>
        </p:nvSpPr>
        <p:spPr>
          <a:xfrm>
            <a:off x="1866087" y="2664891"/>
            <a:ext cx="1233169" cy="735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17145" indent="-4445" algn="l" rtl="0" eaLnBrk="0">
              <a:lnSpc>
                <a:spcPct val="101000"/>
              </a:lnSpc>
            </a:pP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地理位置</a:t>
            </a:r>
            <a:r>
              <a:rPr sz="23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是否正确</a:t>
            </a:r>
            <a:endParaRPr lang="en-US" altLang="en-US" sz="2300" dirty="0"/>
          </a:p>
        </p:txBody>
      </p:sp>
      <p:sp>
        <p:nvSpPr>
          <p:cNvPr id="118" name="textbox 118"/>
          <p:cNvSpPr/>
          <p:nvPr/>
        </p:nvSpPr>
        <p:spPr>
          <a:xfrm>
            <a:off x="7057135" y="1742236"/>
            <a:ext cx="1833245" cy="372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空间分析能力</a:t>
            </a:r>
            <a:endParaRPr lang="en-US" altLang="en-US" sz="2300" dirty="0"/>
          </a:p>
        </p:txBody>
      </p:sp>
      <p:sp>
        <p:nvSpPr>
          <p:cNvPr id="120" name="textbox 120"/>
          <p:cNvSpPr/>
          <p:nvPr/>
        </p:nvSpPr>
        <p:spPr>
          <a:xfrm>
            <a:off x="196215" y="6703084"/>
            <a:ext cx="3752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11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r11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24" name="textbox 124"/>
          <p:cNvSpPr/>
          <p:nvPr/>
        </p:nvSpPr>
        <p:spPr>
          <a:xfrm>
            <a:off x="4442561" y="1844700"/>
            <a:ext cx="2740660" cy="10674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7100" b="1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城市云</a:t>
            </a:r>
            <a:endParaRPr lang="en-US" altLang="en-US" sz="7100" dirty="0"/>
          </a:p>
        </p:txBody>
      </p:sp>
      <p:sp>
        <p:nvSpPr>
          <p:cNvPr id="126" name="textbox 126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P12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30" name="textbox 130"/>
          <p:cNvSpPr/>
          <p:nvPr/>
        </p:nvSpPr>
        <p:spPr>
          <a:xfrm>
            <a:off x="196215" y="438568"/>
            <a:ext cx="9889490" cy="6367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3855085" algn="l" rtl="0" eaLnBrk="0">
              <a:lnSpc>
                <a:spcPct val="97000"/>
              </a:lnSpc>
            </a:pPr>
            <a:r>
              <a:rPr sz="3900" b="1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异构</a:t>
            </a:r>
            <a:r>
              <a:rPr sz="3900" kern="0" spc="-8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3900" b="1" kern="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/</a:t>
            </a:r>
            <a:r>
              <a:rPr sz="3900" b="1" kern="0" spc="3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900" b="1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多云环境适配</a:t>
            </a:r>
            <a:endParaRPr lang="en-US" altLang="en-US" sz="39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marL="5223510" algn="l" rtl="0" eaLnBrk="0">
              <a:lnSpc>
                <a:spcPts val="3430"/>
              </a:lnSpc>
              <a:spcBef>
                <a:spcPts val="785"/>
              </a:spcBef>
            </a:pPr>
            <a:r>
              <a:rPr sz="26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iManager</a:t>
            </a:r>
            <a:endParaRPr lang="en-US" altLang="en-US" sz="26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marL="4888865" algn="l" rtl="0" eaLnBrk="0">
              <a:lnSpc>
                <a:spcPts val="3430"/>
              </a:lnSpc>
              <a:spcBef>
                <a:spcPts val="790"/>
              </a:spcBef>
            </a:pP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Kubernetes</a:t>
            </a:r>
            <a:r>
              <a:rPr sz="2600" kern="0" spc="2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600" kern="0" spc="2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（</a:t>
            </a: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docker</a:t>
            </a:r>
            <a:r>
              <a:rPr sz="2600" kern="0" spc="2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lang="en-US" altLang="en-US" sz="26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marL="2574925" algn="l" rtl="0" eaLnBrk="0">
              <a:lnSpc>
                <a:spcPct val="83000"/>
              </a:lnSpc>
              <a:spcBef>
                <a:spcPts val="790"/>
              </a:spcBef>
            </a:pP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VM</a:t>
            </a:r>
            <a:r>
              <a:rPr sz="2600" kern="0" spc="1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VM               </a:t>
            </a: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VM      VM</a:t>
            </a:r>
            <a:r>
              <a:rPr sz="2600" kern="0" spc="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</a:t>
            </a:r>
            <a:r>
              <a:rPr sz="2600" kern="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VM  </a:t>
            </a:r>
            <a:r>
              <a:rPr sz="26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VM</a:t>
            </a:r>
            <a:endParaRPr lang="en-US" altLang="en-US" sz="26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algn="r" rtl="0" eaLnBrk="0">
              <a:lnSpc>
                <a:spcPts val="3215"/>
              </a:lnSpc>
              <a:spcBef>
                <a:spcPts val="780"/>
              </a:spcBef>
            </a:pP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基础云平台</a:t>
            </a:r>
            <a:r>
              <a:rPr sz="2600" kern="0" spc="-3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           </a:t>
            </a:r>
            <a:r>
              <a:rPr sz="26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基础云平台</a:t>
            </a:r>
            <a:r>
              <a:rPr sz="2600" kern="0" spc="-6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6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          </a:t>
            </a:r>
            <a:r>
              <a:rPr sz="26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基础云平台</a:t>
            </a:r>
            <a:r>
              <a:rPr sz="2600" kern="0" spc="-5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6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</a:t>
            </a:r>
            <a:endParaRPr lang="en-US" altLang="en-US" sz="26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1000"/>
              </a:lnSpc>
              <a:spcBef>
                <a:spcPts val="5"/>
              </a:spcBef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P13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631691" y="1104900"/>
            <a:ext cx="8305800" cy="5131308"/>
          </a:xfrm>
          <a:prstGeom prst="rect">
            <a:avLst/>
          </a:prstGeom>
        </p:spPr>
      </p:pic>
      <p:pic>
        <p:nvPicPr>
          <p:cNvPr id="134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36" name="textbox 136"/>
          <p:cNvSpPr/>
          <p:nvPr/>
        </p:nvSpPr>
        <p:spPr>
          <a:xfrm>
            <a:off x="6144430" y="3758503"/>
            <a:ext cx="1843404" cy="22453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617855" algn="l" rtl="0" eaLnBrk="0">
              <a:lnSpc>
                <a:spcPct val="96000"/>
              </a:lnSpc>
            </a:pP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</a:t>
            </a:r>
            <a:r>
              <a:rPr sz="1400" kern="0" spc="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证书</a:t>
            </a:r>
            <a:endParaRPr lang="en-US" altLang="en-US" sz="1400" dirty="0"/>
          </a:p>
          <a:p>
            <a:pPr marL="535940" algn="l" rtl="0" eaLnBrk="0">
              <a:lnSpc>
                <a:spcPts val="1820"/>
              </a:lnSpc>
              <a:spcBef>
                <a:spcPts val="890"/>
              </a:spcBef>
            </a:pPr>
            <a:r>
              <a:rPr sz="1500" kern="0" spc="5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云安全</a:t>
            </a:r>
            <a:endParaRPr lang="en-US" altLang="en-US" sz="1500" dirty="0"/>
          </a:p>
          <a:p>
            <a:pPr marL="593725" algn="l" rtl="0" eaLnBrk="0">
              <a:lnSpc>
                <a:spcPct val="96000"/>
              </a:lnSpc>
              <a:spcBef>
                <a:spcPts val="1435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域名服务</a:t>
            </a:r>
            <a:endParaRPr lang="en-US" altLang="en-US" sz="1400" dirty="0"/>
          </a:p>
          <a:p>
            <a:pPr marL="531495" algn="l" rtl="0" eaLnBrk="0">
              <a:lnSpc>
                <a:spcPts val="1815"/>
              </a:lnSpc>
              <a:spcBef>
                <a:spcPts val="1580"/>
              </a:spcBef>
            </a:pPr>
            <a:r>
              <a:rPr sz="1500" kern="0" spc="5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域名</a:t>
            </a:r>
            <a:endParaRPr lang="en-US" altLang="en-US" sz="1500" dirty="0"/>
          </a:p>
          <a:p>
            <a:pPr algn="l" rtl="0" eaLnBrk="0">
              <a:lnSpc>
                <a:spcPct val="156000"/>
              </a:lnSpc>
            </a:pPr>
            <a:endParaRPr lang="en-US" altLang="en-US" sz="1000" dirty="0"/>
          </a:p>
          <a:p>
            <a:pPr marL="932815" algn="l" rtl="0" eaLnBrk="0">
              <a:lnSpc>
                <a:spcPct val="81000"/>
              </a:lnSpc>
              <a:spcBef>
                <a:spcPts val="520"/>
              </a:spcBef>
            </a:pP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DRDS</a:t>
            </a:r>
            <a:endParaRPr lang="en-US" altLang="en-US" sz="1700" dirty="0"/>
          </a:p>
          <a:p>
            <a:pPr algn="l" rtl="0" eaLnBrk="0">
              <a:lnSpc>
                <a:spcPct val="104000"/>
              </a:lnSpc>
            </a:pPr>
            <a:endParaRPr lang="en-US" altLang="en-US" sz="700" dirty="0"/>
          </a:p>
          <a:p>
            <a:pPr marL="12700" algn="l" rtl="0" eaLnBrk="0">
              <a:lnSpc>
                <a:spcPct val="100000"/>
              </a:lnSpc>
              <a:spcBef>
                <a:spcPts val="0"/>
              </a:spcBef>
            </a:pPr>
            <a:r>
              <a:rPr sz="1500" kern="0" spc="8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分布式关系型数据库</a:t>
            </a:r>
            <a:endParaRPr lang="en-US" altLang="en-US" sz="1500" dirty="0"/>
          </a:p>
        </p:txBody>
      </p:sp>
      <p:sp>
        <p:nvSpPr>
          <p:cNvPr id="138" name="textbox 138"/>
          <p:cNvSpPr/>
          <p:nvPr/>
        </p:nvSpPr>
        <p:spPr>
          <a:xfrm>
            <a:off x="4625854" y="3714688"/>
            <a:ext cx="1054100" cy="23406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60655" algn="l" rtl="0" eaLnBrk="0">
              <a:lnSpc>
                <a:spcPct val="96000"/>
              </a:lnSpc>
            </a:pP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云监控</a:t>
            </a:r>
            <a:endParaRPr lang="en-US" altLang="en-US" sz="1400" dirty="0"/>
          </a:p>
          <a:p>
            <a:pPr marL="137160" algn="l" rtl="0" eaLnBrk="0">
              <a:lnSpc>
                <a:spcPts val="1815"/>
              </a:lnSpc>
              <a:spcBef>
                <a:spcPts val="1120"/>
              </a:spcBef>
            </a:pPr>
            <a:r>
              <a:rPr sz="1500" kern="0" spc="5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云运维</a:t>
            </a:r>
            <a:endParaRPr lang="en-US" altLang="en-US" sz="1500" dirty="0"/>
          </a:p>
          <a:p>
            <a:pPr marL="94615" algn="l" rtl="0" eaLnBrk="0">
              <a:lnSpc>
                <a:spcPct val="96000"/>
              </a:lnSpc>
              <a:spcBef>
                <a:spcPts val="1530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短信服务</a:t>
            </a:r>
            <a:endParaRPr lang="en-US" altLang="en-US" sz="1400" dirty="0"/>
          </a:p>
          <a:p>
            <a:pPr marL="137160" algn="l" rtl="0" eaLnBrk="0">
              <a:lnSpc>
                <a:spcPct val="100000"/>
              </a:lnSpc>
              <a:spcBef>
                <a:spcPts val="1515"/>
              </a:spcBef>
            </a:pPr>
            <a:r>
              <a:rPr sz="1500" kern="0" spc="5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云通信</a:t>
            </a:r>
            <a:endParaRPr lang="en-US" altLang="en-US" sz="15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marL="88900" indent="-76200" algn="l" rtl="0" eaLnBrk="0">
              <a:lnSpc>
                <a:spcPct val="99000"/>
              </a:lnSpc>
              <a:spcBef>
                <a:spcPts val="425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RDS MySQL/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PostgreSQL</a:t>
            </a:r>
            <a:endParaRPr lang="en-US" altLang="en-US" sz="1400" dirty="0"/>
          </a:p>
          <a:p>
            <a:pPr marL="137160" algn="l" rtl="0" eaLnBrk="0">
              <a:lnSpc>
                <a:spcPct val="100000"/>
              </a:lnSpc>
              <a:spcBef>
                <a:spcPts val="395"/>
              </a:spcBef>
            </a:pPr>
            <a:r>
              <a:rPr sz="1500" kern="0" spc="6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云数据库</a:t>
            </a:r>
            <a:endParaRPr lang="en-US" altLang="en-US" sz="1500" dirty="0"/>
          </a:p>
        </p:txBody>
      </p:sp>
      <p:sp>
        <p:nvSpPr>
          <p:cNvPr id="140" name="textbox 140"/>
          <p:cNvSpPr/>
          <p:nvPr/>
        </p:nvSpPr>
        <p:spPr>
          <a:xfrm>
            <a:off x="9160586" y="3907002"/>
            <a:ext cx="2473960" cy="7194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MaxComput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（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ODPS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）</a:t>
            </a:r>
            <a:endParaRPr lang="en-US" altLang="en-US" sz="17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285750" algn="l" rtl="0" eaLnBrk="0">
              <a:lnSpc>
                <a:spcPct val="100000"/>
              </a:lnSpc>
            </a:pPr>
            <a:r>
              <a:rPr sz="1500" kern="0" spc="8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大数据基础计算平台</a:t>
            </a:r>
            <a:endParaRPr lang="en-US" altLang="en-US" sz="1500" dirty="0"/>
          </a:p>
        </p:txBody>
      </p:sp>
      <p:sp>
        <p:nvSpPr>
          <p:cNvPr id="142" name="textbox 142"/>
          <p:cNvSpPr/>
          <p:nvPr/>
        </p:nvSpPr>
        <p:spPr>
          <a:xfrm>
            <a:off x="7389841" y="1599503"/>
            <a:ext cx="1416685" cy="844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algn="r" rtl="0" eaLnBrk="0">
              <a:lnSpc>
                <a:spcPct val="9600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专有网络</a:t>
            </a:r>
            <a:r>
              <a:rPr sz="1400" kern="0" spc="-3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VPC</a:t>
            </a:r>
            <a:endParaRPr lang="en-US" altLang="en-US" sz="14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7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弹性计算</a:t>
            </a:r>
            <a:endParaRPr lang="en-US" altLang="en-US" sz="1500" dirty="0"/>
          </a:p>
        </p:txBody>
      </p:sp>
      <p:sp>
        <p:nvSpPr>
          <p:cNvPr id="144" name="textbox 144"/>
          <p:cNvSpPr/>
          <p:nvPr/>
        </p:nvSpPr>
        <p:spPr>
          <a:xfrm>
            <a:off x="5480316" y="288277"/>
            <a:ext cx="1497330" cy="589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800" b="1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城市云</a:t>
            </a:r>
            <a:endParaRPr lang="en-US" altLang="en-US" sz="3800" dirty="0"/>
          </a:p>
        </p:txBody>
      </p:sp>
      <p:sp>
        <p:nvSpPr>
          <p:cNvPr id="146" name="textbox 146"/>
          <p:cNvSpPr/>
          <p:nvPr/>
        </p:nvSpPr>
        <p:spPr>
          <a:xfrm>
            <a:off x="9433731" y="2658164"/>
            <a:ext cx="2245360" cy="2914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090"/>
              </a:lnSpc>
            </a:pPr>
            <a:r>
              <a:rPr sz="1500" kern="0" spc="1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容器服务（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Kubernetes</a:t>
            </a:r>
            <a:r>
              <a:rPr sz="1500" kern="0" spc="18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1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）</a:t>
            </a:r>
            <a:endParaRPr lang="en-US" altLang="en-US" sz="1500" dirty="0"/>
          </a:p>
        </p:txBody>
      </p:sp>
      <p:sp>
        <p:nvSpPr>
          <p:cNvPr id="148" name="textbox 148"/>
          <p:cNvSpPr/>
          <p:nvPr/>
        </p:nvSpPr>
        <p:spPr>
          <a:xfrm>
            <a:off x="8782708" y="5486338"/>
            <a:ext cx="1160780" cy="526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块存储</a:t>
            </a:r>
            <a:endParaRPr lang="en-US" altLang="en-US" sz="1400" dirty="0"/>
          </a:p>
          <a:p>
            <a:pPr algn="l" rtl="0" eaLnBrk="0">
              <a:lnSpc>
                <a:spcPct val="110000"/>
              </a:lnSpc>
            </a:pPr>
            <a:endParaRPr lang="en-US" altLang="en-US" sz="400" dirty="0"/>
          </a:p>
          <a:p>
            <a:pPr algn="r" rtl="0" eaLnBrk="0">
              <a:lnSpc>
                <a:spcPct val="100000"/>
              </a:lnSpc>
              <a:spcBef>
                <a:spcPts val="0"/>
              </a:spcBef>
            </a:pPr>
            <a:r>
              <a:rPr sz="1500" kern="0" spc="5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云存储</a:t>
            </a:r>
            <a:endParaRPr lang="en-US" altLang="en-US" sz="1500" dirty="0"/>
          </a:p>
        </p:txBody>
      </p:sp>
      <p:sp>
        <p:nvSpPr>
          <p:cNvPr id="150" name="textbox 150"/>
          <p:cNvSpPr/>
          <p:nvPr/>
        </p:nvSpPr>
        <p:spPr>
          <a:xfrm>
            <a:off x="5074389" y="1668512"/>
            <a:ext cx="779780" cy="527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202565" algn="l" rtl="0" eaLnBrk="0">
              <a:lnSpc>
                <a:spcPct val="78000"/>
              </a:lnSpc>
            </a:pP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CDN</a:t>
            </a:r>
            <a:endParaRPr lang="en-US" altLang="en-US" sz="1400" dirty="0"/>
          </a:p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0" dirty="0">
                <a:solidFill>
                  <a:srgbClr val="FFFF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CDN</a:t>
            </a:r>
            <a:r>
              <a:rPr sz="1500" kern="0" spc="-280" dirty="0">
                <a:solidFill>
                  <a:srgbClr val="FFFF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500" kern="0" spc="10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服务</a:t>
            </a:r>
            <a:endParaRPr lang="en-US" altLang="en-US" sz="1500" dirty="0"/>
          </a:p>
        </p:txBody>
      </p:sp>
      <p:sp>
        <p:nvSpPr>
          <p:cNvPr id="152" name="textbox 152"/>
          <p:cNvSpPr/>
          <p:nvPr/>
        </p:nvSpPr>
        <p:spPr>
          <a:xfrm>
            <a:off x="10686989" y="5359338"/>
            <a:ext cx="736600" cy="429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marL="215900" indent="-203200" algn="l" rtl="0" eaLnBrk="0">
              <a:lnSpc>
                <a:spcPct val="9500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对象存储</a:t>
            </a:r>
            <a:r>
              <a:rPr sz="1400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OSS</a:t>
            </a:r>
            <a:endParaRPr lang="en-US" altLang="en-US" sz="1400" dirty="0"/>
          </a:p>
        </p:txBody>
      </p:sp>
      <p:sp>
        <p:nvSpPr>
          <p:cNvPr id="154" name="textbox 154"/>
          <p:cNvSpPr/>
          <p:nvPr/>
        </p:nvSpPr>
        <p:spPr>
          <a:xfrm>
            <a:off x="5401754" y="2781921"/>
            <a:ext cx="1256664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ECS</a:t>
            </a:r>
            <a:r>
              <a:rPr sz="15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1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云服务器</a:t>
            </a:r>
            <a:endParaRPr lang="en-US" altLang="en-US" sz="1500" dirty="0"/>
          </a:p>
        </p:txBody>
      </p:sp>
      <p:sp>
        <p:nvSpPr>
          <p:cNvPr id="156" name="textbox 156"/>
          <p:cNvSpPr/>
          <p:nvPr/>
        </p:nvSpPr>
        <p:spPr>
          <a:xfrm>
            <a:off x="10377216" y="1612203"/>
            <a:ext cx="1101725" cy="2305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负载均衡</a:t>
            </a:r>
            <a:r>
              <a:rPr sz="1400" kern="0" spc="-2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SLB</a:t>
            </a:r>
            <a:endParaRPr lang="en-US" altLang="en-US" sz="1400" dirty="0"/>
          </a:p>
        </p:txBody>
      </p:sp>
      <p:sp>
        <p:nvSpPr>
          <p:cNvPr id="158" name="textbox 158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P14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493008" y="1397507"/>
            <a:ext cx="8305800" cy="3416808"/>
          </a:xfrm>
          <a:prstGeom prst="rect">
            <a:avLst/>
          </a:prstGeom>
        </p:spPr>
      </p:pic>
      <p:pic>
        <p:nvPicPr>
          <p:cNvPr id="162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64" name="textbox 164"/>
          <p:cNvSpPr/>
          <p:nvPr/>
        </p:nvSpPr>
        <p:spPr>
          <a:xfrm>
            <a:off x="4048120" y="3725736"/>
            <a:ext cx="1997075" cy="815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815340" indent="-95250" algn="l" rtl="0" eaLnBrk="0">
              <a:lnSpc>
                <a:spcPct val="103000"/>
              </a:lnSpc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Oracle/MyS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QL     </a:t>
            </a:r>
            <a:r>
              <a:rPr sz="1400" kern="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/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PostgreSQL</a:t>
            </a:r>
            <a:endParaRPr lang="en-US" altLang="en-US" sz="1400" dirty="0"/>
          </a:p>
          <a:p>
            <a:pPr algn="l" rtl="0" eaLnBrk="0">
              <a:lnSpc>
                <a:spcPct val="109000"/>
              </a:lnSpc>
            </a:pPr>
            <a:endParaRPr lang="en-US" altLang="en-US" sz="7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25"/>
              </a:lnSpc>
            </a:pPr>
            <a:r>
              <a:rPr sz="1500" kern="0" spc="0" dirty="0">
                <a:solidFill>
                  <a:srgbClr val="FFFF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FusionCloud</a:t>
            </a:r>
            <a:r>
              <a:rPr sz="1500" kern="0" spc="-220" dirty="0">
                <a:solidFill>
                  <a:srgbClr val="FFFF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500" kern="0" spc="18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云数据库</a:t>
            </a:r>
            <a:endParaRPr lang="en-US" altLang="en-US" sz="1500" dirty="0"/>
          </a:p>
        </p:txBody>
      </p:sp>
      <p:sp>
        <p:nvSpPr>
          <p:cNvPr id="166" name="textbox 166"/>
          <p:cNvSpPr/>
          <p:nvPr/>
        </p:nvSpPr>
        <p:spPr>
          <a:xfrm>
            <a:off x="6868331" y="2626258"/>
            <a:ext cx="2009775" cy="658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2360"/>
              </a:lnSpc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FusionInsi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ght</a:t>
            </a:r>
            <a:endParaRPr lang="en-US" altLang="en-US" sz="1700" dirty="0"/>
          </a:p>
          <a:p>
            <a:pPr algn="l" rtl="0" eaLnBrk="0">
              <a:lnSpc>
                <a:spcPct val="114000"/>
              </a:lnSpc>
            </a:pPr>
            <a:endParaRPr lang="en-US" altLang="en-US" sz="600" dirty="0"/>
          </a:p>
          <a:p>
            <a:pPr marL="12700" algn="l" rtl="0" eaLnBrk="0">
              <a:lnSpc>
                <a:spcPct val="100000"/>
              </a:lnSpc>
              <a:spcBef>
                <a:spcPts val="0"/>
              </a:spcBef>
            </a:pPr>
            <a:r>
              <a:rPr sz="1500" kern="0" spc="8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大数据基础计算平台</a:t>
            </a:r>
            <a:endParaRPr lang="en-US" altLang="en-US" sz="1500" dirty="0"/>
          </a:p>
        </p:txBody>
      </p:sp>
      <p:sp>
        <p:nvSpPr>
          <p:cNvPr id="168" name="textbox 168"/>
          <p:cNvSpPr/>
          <p:nvPr/>
        </p:nvSpPr>
        <p:spPr>
          <a:xfrm>
            <a:off x="5712630" y="1957120"/>
            <a:ext cx="2046604" cy="558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920115" algn="l" rtl="0" eaLnBrk="0">
              <a:lnSpc>
                <a:spcPct val="79000"/>
              </a:lnSpc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HBase</a:t>
            </a:r>
            <a:endParaRPr lang="en-US" altLang="en-US" sz="1700" dirty="0"/>
          </a:p>
          <a:p>
            <a:pPr algn="l" rtl="0" eaLnBrk="0">
              <a:lnSpc>
                <a:spcPct val="108000"/>
              </a:lnSpc>
            </a:pPr>
            <a:endParaRPr lang="en-US" altLang="en-US" sz="600" dirty="0"/>
          </a:p>
          <a:p>
            <a:pPr marL="12700" algn="l" rtl="0" eaLnBrk="0">
              <a:lnSpc>
                <a:spcPct val="100000"/>
              </a:lnSpc>
              <a:spcBef>
                <a:spcPts val="0"/>
              </a:spcBef>
            </a:pPr>
            <a:r>
              <a:rPr sz="1500" kern="0" spc="9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分布式并行数据库服务</a:t>
            </a:r>
            <a:endParaRPr lang="en-US" altLang="en-US" sz="1500" dirty="0"/>
          </a:p>
        </p:txBody>
      </p:sp>
      <p:sp>
        <p:nvSpPr>
          <p:cNvPr id="170" name="textbox 170"/>
          <p:cNvSpPr/>
          <p:nvPr/>
        </p:nvSpPr>
        <p:spPr>
          <a:xfrm>
            <a:off x="9316189" y="3847403"/>
            <a:ext cx="1399539" cy="748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algn="r" rtl="0" eaLnBrk="0">
              <a:lnSpc>
                <a:spcPct val="96000"/>
              </a:lnSpc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微服务应用平台</a:t>
            </a:r>
            <a:endParaRPr lang="en-US" altLang="en-US" sz="1400" dirty="0"/>
          </a:p>
          <a:p>
            <a:pPr algn="l" rtl="0" eaLnBrk="0">
              <a:lnSpc>
                <a:spcPct val="152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40" dirty="0">
                <a:solidFill>
                  <a:srgbClr val="FFFF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ServiceStage</a:t>
            </a:r>
            <a:endParaRPr lang="en-US" altLang="en-US" sz="1500" dirty="0"/>
          </a:p>
        </p:txBody>
      </p:sp>
      <p:sp>
        <p:nvSpPr>
          <p:cNvPr id="172" name="textbox 172"/>
          <p:cNvSpPr/>
          <p:nvPr/>
        </p:nvSpPr>
        <p:spPr>
          <a:xfrm>
            <a:off x="8392331" y="1873681"/>
            <a:ext cx="1843404" cy="563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932815" algn="l" rtl="0" eaLnBrk="0">
              <a:lnSpc>
                <a:spcPct val="81000"/>
              </a:lnSpc>
            </a:pP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HDFS</a:t>
            </a:r>
            <a:endParaRPr lang="en-US" altLang="en-US" sz="1700" dirty="0"/>
          </a:p>
          <a:p>
            <a:pPr algn="l" rtl="0" eaLnBrk="0">
              <a:lnSpc>
                <a:spcPct val="110000"/>
              </a:lnSpc>
            </a:pPr>
            <a:endParaRPr lang="en-US" altLang="en-US" sz="600" dirty="0"/>
          </a:p>
          <a:p>
            <a:pPr marL="12700" algn="l" rtl="0" eaLnBrk="0">
              <a:lnSpc>
                <a:spcPct val="100000"/>
              </a:lnSpc>
              <a:spcBef>
                <a:spcPts val="0"/>
              </a:spcBef>
            </a:pPr>
            <a:r>
              <a:rPr sz="1500" kern="0" spc="8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分布式文件系统服务</a:t>
            </a:r>
            <a:endParaRPr lang="en-US" altLang="en-US" sz="1500" dirty="0"/>
          </a:p>
        </p:txBody>
      </p:sp>
      <p:sp>
        <p:nvSpPr>
          <p:cNvPr id="174" name="textbox 174"/>
          <p:cNvSpPr/>
          <p:nvPr/>
        </p:nvSpPr>
        <p:spPr>
          <a:xfrm>
            <a:off x="6600820" y="3851213"/>
            <a:ext cx="1336675" cy="7143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419100" algn="l" rtl="0" eaLnBrk="0">
              <a:lnSpc>
                <a:spcPct val="9600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弹性块存储</a:t>
            </a:r>
            <a:endParaRPr lang="en-US" altLang="en-US" sz="14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marL="12700" algn="l" rtl="0" eaLnBrk="0">
              <a:lnSpc>
                <a:spcPct val="100000"/>
              </a:lnSpc>
              <a:spcBef>
                <a:spcPts val="0"/>
              </a:spcBef>
            </a:pPr>
            <a:r>
              <a:rPr sz="1500" kern="0" spc="40" dirty="0">
                <a:solidFill>
                  <a:srgbClr val="FFFF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FusionStorage</a:t>
            </a:r>
            <a:endParaRPr lang="en-US" altLang="en-US" sz="1500" dirty="0"/>
          </a:p>
        </p:txBody>
      </p:sp>
      <p:sp>
        <p:nvSpPr>
          <p:cNvPr id="176" name="textbox 176"/>
          <p:cNvSpPr/>
          <p:nvPr/>
        </p:nvSpPr>
        <p:spPr>
          <a:xfrm>
            <a:off x="5429516" y="300977"/>
            <a:ext cx="1497330" cy="589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800" b="1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城市云</a:t>
            </a:r>
            <a:endParaRPr lang="en-US" altLang="en-US" sz="3800" dirty="0"/>
          </a:p>
        </p:txBody>
      </p:sp>
      <p:sp>
        <p:nvSpPr>
          <p:cNvPr id="178" name="textbox 178"/>
          <p:cNvSpPr/>
          <p:nvPr/>
        </p:nvSpPr>
        <p:spPr>
          <a:xfrm>
            <a:off x="8965793" y="5139435"/>
            <a:ext cx="1711960" cy="4305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3190"/>
              </a:lnSpc>
            </a:pPr>
            <a:r>
              <a:rPr sz="2300" kern="0" spc="30" dirty="0">
                <a:solidFill>
                  <a:srgbClr val="00B0F0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FusionStage</a:t>
            </a:r>
            <a:endParaRPr lang="en-US" altLang="en-US" sz="2300" dirty="0"/>
          </a:p>
        </p:txBody>
      </p:sp>
      <p:sp>
        <p:nvSpPr>
          <p:cNvPr id="180" name="textbox 180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P15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84" name="textbox 184"/>
          <p:cNvSpPr/>
          <p:nvPr/>
        </p:nvSpPr>
        <p:spPr>
          <a:xfrm>
            <a:off x="2089887" y="222668"/>
            <a:ext cx="8279130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基于</a:t>
            </a:r>
            <a:r>
              <a:rPr sz="3900" kern="0" spc="-7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GIS</a:t>
            </a:r>
            <a:r>
              <a:rPr sz="3900" b="1" kern="0" spc="8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9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微服务技术的城市信息平台</a:t>
            </a:r>
            <a:endParaRPr lang="en-US" altLang="en-US" sz="3900" dirty="0"/>
          </a:p>
        </p:txBody>
      </p:sp>
      <p:sp>
        <p:nvSpPr>
          <p:cNvPr id="186" name="textbox 186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P17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90" name="textbox 190"/>
          <p:cNvSpPr/>
          <p:nvPr/>
        </p:nvSpPr>
        <p:spPr>
          <a:xfrm>
            <a:off x="7165402" y="3132937"/>
            <a:ext cx="4201159" cy="1885314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39700" algn="l" rtl="0" eaLnBrk="0">
              <a:lnSpc>
                <a:spcPct val="96000"/>
              </a:lnSpc>
            </a:pPr>
            <a:r>
              <a:rPr sz="1700" kern="0" spc="3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地理国情数据</a:t>
            </a:r>
            <a:endParaRPr lang="en-US" altLang="en-US" sz="1700" dirty="0"/>
          </a:p>
          <a:p>
            <a:pPr marL="12700" algn="l" rtl="0" eaLnBrk="0">
              <a:lnSpc>
                <a:spcPct val="95000"/>
              </a:lnSpc>
              <a:spcBef>
                <a:spcPts val="1520"/>
              </a:spcBef>
            </a:pPr>
            <a:r>
              <a:rPr sz="1700" kern="0" spc="3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民生兴趣点数据</a:t>
            </a:r>
            <a:endParaRPr lang="en-US" altLang="en-US" sz="1700" dirty="0"/>
          </a:p>
          <a:p>
            <a:pPr marL="139700" algn="l" rtl="0" eaLnBrk="0">
              <a:lnSpc>
                <a:spcPct val="95000"/>
              </a:lnSpc>
              <a:spcBef>
                <a:spcPts val="1330"/>
              </a:spcBef>
            </a:pPr>
            <a:r>
              <a:rPr sz="1700" kern="0" spc="3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宏观经济数据</a:t>
            </a:r>
            <a:endParaRPr lang="en-US" altLang="en-US" sz="1700" dirty="0"/>
          </a:p>
          <a:p>
            <a:pPr marL="393700" algn="l" rtl="0" eaLnBrk="0">
              <a:lnSpc>
                <a:spcPct val="95000"/>
              </a:lnSpc>
              <a:spcBef>
                <a:spcPts val="1430"/>
              </a:spcBef>
            </a:pPr>
            <a:r>
              <a:rPr sz="1700" kern="0" spc="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人口数据</a:t>
            </a:r>
            <a:endParaRPr lang="en-US" altLang="en-US" sz="1700" dirty="0"/>
          </a:p>
          <a:p>
            <a:pPr marL="393700" algn="l" rtl="0" eaLnBrk="0">
              <a:lnSpc>
                <a:spcPct val="95000"/>
              </a:lnSpc>
              <a:spcBef>
                <a:spcPts val="1230"/>
              </a:spcBef>
            </a:pPr>
            <a:r>
              <a:rPr sz="1700" kern="0" spc="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法人数据</a:t>
            </a:r>
            <a:endParaRPr lang="en-US" altLang="en-US" sz="17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38100" algn="l" rtl="0" eaLnBrk="0">
              <a:lnSpc>
                <a:spcPct val="95000"/>
              </a:lnSpc>
              <a:spcBef>
                <a:spcPts val="530"/>
              </a:spcBef>
            </a:pPr>
            <a:r>
              <a:rPr sz="1700" kern="0" spc="3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可穿戴设备数据</a:t>
            </a:r>
            <a:endParaRPr lang="en-US" altLang="en-US" sz="1700" dirty="0"/>
          </a:p>
          <a:p>
            <a:pPr marL="419100" algn="l" rtl="0" eaLnBrk="0">
              <a:lnSpc>
                <a:spcPct val="95000"/>
              </a:lnSpc>
              <a:spcBef>
                <a:spcPts val="1530"/>
              </a:spcBef>
            </a:pPr>
            <a:r>
              <a:rPr sz="1700" kern="0" spc="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监测数据</a:t>
            </a:r>
            <a:endParaRPr lang="en-US" altLang="en-US" sz="1700" dirty="0"/>
          </a:p>
          <a:p>
            <a:pPr marL="292100" algn="l" rtl="0" eaLnBrk="0">
              <a:lnSpc>
                <a:spcPct val="95000"/>
              </a:lnSpc>
              <a:spcBef>
                <a:spcPts val="1330"/>
              </a:spcBef>
            </a:pPr>
            <a:r>
              <a:rPr sz="1700" kern="0" spc="3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传感器数据</a:t>
            </a:r>
            <a:endParaRPr lang="en-US" altLang="en-US" sz="1700" dirty="0"/>
          </a:p>
          <a:p>
            <a:pPr marL="165100" algn="l" rtl="0" eaLnBrk="0">
              <a:lnSpc>
                <a:spcPct val="96000"/>
              </a:lnSpc>
              <a:spcBef>
                <a:spcPts val="1415"/>
              </a:spcBef>
            </a:pPr>
            <a:r>
              <a:rPr sz="1700" kern="0" spc="3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实时位置数据</a:t>
            </a:r>
            <a:endParaRPr lang="en-US" altLang="en-US" sz="1700" dirty="0"/>
          </a:p>
          <a:p>
            <a:pPr algn="l" rtl="0" eaLnBrk="0">
              <a:lnSpc>
                <a:spcPct val="111000"/>
              </a:lnSpc>
            </a:pPr>
            <a:endParaRPr lang="en-US" altLang="en-US" sz="900" dirty="0"/>
          </a:p>
          <a:p>
            <a:pPr marL="292100" algn="l" rtl="0" eaLnBrk="0">
              <a:lnSpc>
                <a:spcPct val="95000"/>
              </a:lnSpc>
              <a:spcBef>
                <a:spcPts val="0"/>
              </a:spcBef>
            </a:pPr>
            <a:r>
              <a:rPr sz="1700" kern="0" spc="3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摄像头数据</a:t>
            </a:r>
            <a:endParaRPr lang="en-US" altLang="en-US" sz="1700" dirty="0"/>
          </a:p>
        </p:txBody>
      </p:sp>
      <p:sp>
        <p:nvSpPr>
          <p:cNvPr id="192" name="textbox 192"/>
          <p:cNvSpPr/>
          <p:nvPr/>
        </p:nvSpPr>
        <p:spPr>
          <a:xfrm>
            <a:off x="510601" y="3259937"/>
            <a:ext cx="3235960" cy="1593214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66700" algn="l" rtl="0" eaLnBrk="0">
              <a:lnSpc>
                <a:spcPct val="95000"/>
              </a:lnSpc>
            </a:pPr>
            <a:r>
              <a:rPr sz="1700" kern="0" spc="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人工精模</a:t>
            </a:r>
            <a:endParaRPr lang="en-US" altLang="en-US" sz="1700" dirty="0"/>
          </a:p>
          <a:p>
            <a:pPr marL="12700" algn="l" rtl="0" eaLnBrk="0">
              <a:lnSpc>
                <a:spcPct val="95000"/>
              </a:lnSpc>
              <a:spcBef>
                <a:spcPts val="1235"/>
              </a:spcBef>
            </a:pPr>
            <a:r>
              <a:rPr sz="1700" kern="0" spc="3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激光点云数据</a:t>
            </a:r>
            <a:endParaRPr lang="en-US" altLang="en-US" sz="1700" dirty="0"/>
          </a:p>
          <a:p>
            <a:pPr marL="12700" algn="l" rtl="0" eaLnBrk="0">
              <a:lnSpc>
                <a:spcPct val="95000"/>
              </a:lnSpc>
              <a:spcBef>
                <a:spcPts val="1430"/>
              </a:spcBef>
            </a:pPr>
            <a:r>
              <a:rPr sz="1700" kern="0" spc="3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倾斜摄影数据</a:t>
            </a:r>
            <a:endParaRPr lang="en-US" altLang="en-US" sz="1700" dirty="0"/>
          </a:p>
          <a:p>
            <a:pPr marL="12700" algn="l" rtl="0" eaLnBrk="0">
              <a:lnSpc>
                <a:spcPct val="95000"/>
              </a:lnSpc>
              <a:spcBef>
                <a:spcPts val="1330"/>
              </a:spcBef>
            </a:pPr>
            <a:r>
              <a:rPr sz="1700" kern="0" spc="3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地名地址数据</a:t>
            </a:r>
            <a:endParaRPr lang="en-US" altLang="en-US" sz="1700" dirty="0"/>
          </a:p>
          <a:p>
            <a:pPr marL="12700" algn="l" rtl="0" eaLnBrk="0">
              <a:lnSpc>
                <a:spcPct val="95000"/>
              </a:lnSpc>
              <a:spcBef>
                <a:spcPts val="1530"/>
              </a:spcBef>
            </a:pPr>
            <a:r>
              <a:rPr sz="1700" kern="0" spc="3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地理实体数据</a:t>
            </a:r>
            <a:endParaRPr lang="en-US" altLang="en-US" sz="1700" dirty="0"/>
          </a:p>
          <a:p>
            <a:pPr marL="12700" algn="l" rtl="0" eaLnBrk="0">
              <a:lnSpc>
                <a:spcPct val="95000"/>
              </a:lnSpc>
              <a:spcBef>
                <a:spcPts val="1330"/>
              </a:spcBef>
            </a:pPr>
            <a:r>
              <a:rPr sz="1700" kern="0" spc="3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高程模型数据</a:t>
            </a:r>
            <a:endParaRPr lang="en-US" altLang="en-US" sz="1700" dirty="0"/>
          </a:p>
          <a:p>
            <a:pPr marL="266700" algn="l" rtl="0" eaLnBrk="0">
              <a:lnSpc>
                <a:spcPct val="95000"/>
              </a:lnSpc>
              <a:spcBef>
                <a:spcPts val="1430"/>
              </a:spcBef>
            </a:pPr>
            <a:r>
              <a:rPr sz="1700" kern="0" spc="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影像数据</a:t>
            </a:r>
            <a:endParaRPr lang="en-US" altLang="en-US" sz="17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marL="266700" algn="l" rtl="0" eaLnBrk="0">
              <a:lnSpc>
                <a:spcPct val="95000"/>
              </a:lnSpc>
              <a:spcBef>
                <a:spcPts val="5"/>
              </a:spcBef>
            </a:pPr>
            <a:r>
              <a:rPr sz="1700" kern="0" spc="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矢量数据</a:t>
            </a:r>
            <a:endParaRPr lang="en-US" altLang="en-US" sz="1700" dirty="0"/>
          </a:p>
        </p:txBody>
      </p:sp>
      <p:sp>
        <p:nvSpPr>
          <p:cNvPr id="194" name="textbox 194"/>
          <p:cNvSpPr/>
          <p:nvPr/>
        </p:nvSpPr>
        <p:spPr>
          <a:xfrm>
            <a:off x="1672615" y="1888337"/>
            <a:ext cx="9414509" cy="283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城市底板               城市细胞      城市网络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城市感知数据</a:t>
            </a: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城市专题数据</a:t>
            </a:r>
            <a:endParaRPr lang="en-US" altLang="en-US" sz="1700" dirty="0"/>
          </a:p>
        </p:txBody>
      </p:sp>
      <p:sp>
        <p:nvSpPr>
          <p:cNvPr id="196" name="textbox 196"/>
          <p:cNvSpPr/>
          <p:nvPr/>
        </p:nvSpPr>
        <p:spPr>
          <a:xfrm>
            <a:off x="4337787" y="491273"/>
            <a:ext cx="3576320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城市大数据汇集</a:t>
            </a:r>
            <a:endParaRPr lang="en-US" altLang="en-US" sz="3900" dirty="0"/>
          </a:p>
        </p:txBody>
      </p:sp>
      <p:sp>
        <p:nvSpPr>
          <p:cNvPr id="198" name="textbox 198"/>
          <p:cNvSpPr/>
          <p:nvPr/>
        </p:nvSpPr>
        <p:spPr>
          <a:xfrm rot="16200000">
            <a:off x="3405568" y="3854970"/>
            <a:ext cx="1316989" cy="325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60"/>
              </a:lnSpc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Revit</a:t>
            </a:r>
            <a:r>
              <a:rPr sz="1700" kern="0" spc="1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/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Civil</a:t>
            </a:r>
            <a:r>
              <a:rPr sz="1700" kern="0" spc="1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3D</a:t>
            </a:r>
            <a:endParaRPr lang="en-US" altLang="en-US" sz="1700" dirty="0"/>
          </a:p>
        </p:txBody>
      </p:sp>
      <p:sp>
        <p:nvSpPr>
          <p:cNvPr id="200" name="textbox 200"/>
          <p:cNvSpPr/>
          <p:nvPr/>
        </p:nvSpPr>
        <p:spPr>
          <a:xfrm>
            <a:off x="6236615" y="3501237"/>
            <a:ext cx="278765" cy="1059814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700" kern="0" spc="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设施网络</a:t>
            </a:r>
            <a:endParaRPr lang="en-US" altLang="en-US" sz="1700" dirty="0"/>
          </a:p>
        </p:txBody>
      </p:sp>
      <p:sp>
        <p:nvSpPr>
          <p:cNvPr id="202" name="textbox 202"/>
          <p:cNvSpPr/>
          <p:nvPr/>
        </p:nvSpPr>
        <p:spPr>
          <a:xfrm>
            <a:off x="5818429" y="3501237"/>
            <a:ext cx="278129" cy="1059814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700" kern="0" spc="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交通网络</a:t>
            </a:r>
            <a:endParaRPr lang="en-US" altLang="en-US" sz="1700" dirty="0"/>
          </a:p>
        </p:txBody>
      </p:sp>
      <p:sp>
        <p:nvSpPr>
          <p:cNvPr id="204" name="textbox 204"/>
          <p:cNvSpPr/>
          <p:nvPr/>
        </p:nvSpPr>
        <p:spPr>
          <a:xfrm>
            <a:off x="6671087" y="3501237"/>
            <a:ext cx="276225" cy="1059814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700" kern="0" spc="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关系网络</a:t>
            </a:r>
            <a:endParaRPr lang="en-US" altLang="en-US" sz="1700" dirty="0"/>
          </a:p>
        </p:txBody>
      </p:sp>
      <p:sp>
        <p:nvSpPr>
          <p:cNvPr id="206" name="textbox 206"/>
          <p:cNvSpPr/>
          <p:nvPr/>
        </p:nvSpPr>
        <p:spPr>
          <a:xfrm rot="16200000">
            <a:off x="4116742" y="3854945"/>
            <a:ext cx="732790" cy="325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60"/>
              </a:lnSpc>
            </a:pP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Bentley</a:t>
            </a:r>
            <a:endParaRPr lang="en-US" altLang="en-US" sz="1700" dirty="0"/>
          </a:p>
        </p:txBody>
      </p:sp>
      <p:sp>
        <p:nvSpPr>
          <p:cNvPr id="208" name="textbox 208"/>
          <p:cNvSpPr/>
          <p:nvPr/>
        </p:nvSpPr>
        <p:spPr>
          <a:xfrm rot="16200000">
            <a:off x="4703279" y="3852938"/>
            <a:ext cx="499744" cy="325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60"/>
              </a:lnSpc>
            </a:pPr>
            <a:r>
              <a:rPr sz="1700" kern="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Catia</a:t>
            </a:r>
            <a:endParaRPr lang="en-US" altLang="en-US" sz="1700" dirty="0"/>
          </a:p>
        </p:txBody>
      </p:sp>
      <p:sp>
        <p:nvSpPr>
          <p:cNvPr id="210" name="textbox 210"/>
          <p:cNvSpPr/>
          <p:nvPr/>
        </p:nvSpPr>
        <p:spPr>
          <a:xfrm rot="16200000">
            <a:off x="5078780" y="3895323"/>
            <a:ext cx="643890" cy="2832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400" dirty="0"/>
          </a:p>
          <a:p>
            <a:pPr marL="12700" algn="l" rtl="0" eaLnBrk="0">
              <a:lnSpc>
                <a:spcPct val="79000"/>
              </a:lnSpc>
              <a:spcBef>
                <a:spcPts val="0"/>
              </a:spcBef>
            </a:pP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PKPM</a:t>
            </a:r>
            <a:endParaRPr lang="en-US" altLang="en-US" sz="1700" dirty="0"/>
          </a:p>
        </p:txBody>
      </p:sp>
      <p:sp>
        <p:nvSpPr>
          <p:cNvPr id="212" name="textbox 212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P18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16" name="textbox 216"/>
          <p:cNvSpPr/>
          <p:nvPr/>
        </p:nvSpPr>
        <p:spPr>
          <a:xfrm>
            <a:off x="4061561" y="1908200"/>
            <a:ext cx="3658870" cy="10642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7100" b="1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城市底板</a:t>
            </a:r>
            <a:endParaRPr lang="en-US" altLang="en-US" sz="7100" dirty="0"/>
          </a:p>
        </p:txBody>
      </p:sp>
      <p:sp>
        <p:nvSpPr>
          <p:cNvPr id="218" name="textbox 218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P19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22" name="textbox 222"/>
          <p:cNvSpPr/>
          <p:nvPr/>
        </p:nvSpPr>
        <p:spPr>
          <a:xfrm>
            <a:off x="1274189" y="5485017"/>
            <a:ext cx="9526905" cy="3213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2000" b="1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高清影像数据</a:t>
            </a:r>
            <a:r>
              <a:rPr sz="20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 </a:t>
            </a:r>
            <a:r>
              <a:rPr sz="20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</a:t>
            </a:r>
            <a:r>
              <a:rPr sz="2000" b="1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基础矢量数据</a:t>
            </a:r>
            <a:r>
              <a:rPr sz="20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    </a:t>
            </a:r>
            <a:r>
              <a:rPr sz="2000" kern="0" spc="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</a:t>
            </a:r>
            <a:r>
              <a:rPr sz="2000" b="1" kern="0" spc="-2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DE</a:t>
            </a:r>
            <a:r>
              <a:rPr sz="2000" b="1" kern="0" spc="-3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M </a:t>
            </a:r>
            <a:r>
              <a:rPr sz="2000" b="1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数据</a:t>
            </a:r>
            <a:endParaRPr lang="en-US" altLang="en-US" sz="2000" dirty="0"/>
          </a:p>
        </p:txBody>
      </p:sp>
      <p:sp>
        <p:nvSpPr>
          <p:cNvPr id="224" name="textbox 224"/>
          <p:cNvSpPr/>
          <p:nvPr/>
        </p:nvSpPr>
        <p:spPr>
          <a:xfrm>
            <a:off x="5247604" y="249973"/>
            <a:ext cx="2037079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二维数据</a:t>
            </a:r>
            <a:endParaRPr lang="en-US" altLang="en-US" sz="3900" dirty="0"/>
          </a:p>
        </p:txBody>
      </p:sp>
      <p:sp>
        <p:nvSpPr>
          <p:cNvPr id="226" name="textbox 226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P20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97408" y="1840991"/>
            <a:ext cx="4038600" cy="346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2"/>
          <p:cNvSpPr/>
          <p:nvPr/>
        </p:nvSpPr>
        <p:spPr>
          <a:xfrm>
            <a:off x="5809934" y="1885725"/>
            <a:ext cx="6363334" cy="42583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0320" algn="l" rtl="0" eaLnBrk="0">
              <a:lnSpc>
                <a:spcPts val="3495"/>
              </a:lnSpc>
            </a:pPr>
            <a:r>
              <a:rPr sz="2700" kern="0" spc="2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城市信息模型（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City</a:t>
            </a:r>
            <a:r>
              <a:rPr sz="2700" kern="0" spc="2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</a:t>
            </a:r>
            <a:endParaRPr lang="en-US" altLang="en-US" sz="2700" dirty="0"/>
          </a:p>
          <a:p>
            <a:pPr marL="21590" indent="-8890" algn="l" rtl="0" eaLnBrk="0">
              <a:lnSpc>
                <a:spcPct val="100000"/>
              </a:lnSpc>
              <a:spcBef>
                <a:spcPts val="85"/>
              </a:spcBef>
            </a:pP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Modeling</a:t>
            </a:r>
            <a:r>
              <a:rPr sz="2700" kern="0" spc="3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，简称</a:t>
            </a:r>
            <a:r>
              <a:rPr sz="2700" kern="0" spc="-5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</a:t>
            </a:r>
            <a:r>
              <a:rPr sz="2700" kern="0" spc="4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）是</a:t>
            </a:r>
            <a:r>
              <a:rPr sz="2700" kern="0" spc="-5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5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三维城市</a:t>
            </a:r>
            <a:r>
              <a:rPr sz="2700" kern="0" spc="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</a:t>
            </a:r>
            <a:r>
              <a:rPr sz="2700" kern="0" spc="5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空间模型</a:t>
            </a:r>
            <a:r>
              <a:rPr sz="2700" kern="0" spc="-50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和</a:t>
            </a:r>
            <a:r>
              <a:rPr sz="2700" kern="0" spc="-5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5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城市动态信息</a:t>
            </a:r>
            <a:r>
              <a:rPr sz="2700" kern="0" spc="-31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的有机综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</a:t>
            </a:r>
            <a:r>
              <a:rPr sz="27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合体，将</a:t>
            </a:r>
            <a:r>
              <a:rPr sz="2700" kern="0" spc="-5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8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微观建筑信息模</a:t>
            </a:r>
            <a:r>
              <a:rPr sz="2700" kern="0" spc="7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型</a:t>
            </a:r>
            <a:endParaRPr lang="en-US" altLang="en-US" sz="2700" dirty="0"/>
          </a:p>
          <a:p>
            <a:pPr marL="19050" indent="187960" algn="l" rtl="0" eaLnBrk="0">
              <a:lnSpc>
                <a:spcPct val="102000"/>
              </a:lnSpc>
              <a:spcBef>
                <a:spcPts val="15"/>
              </a:spcBef>
            </a:pPr>
            <a:r>
              <a:rPr sz="2700" kern="0" spc="-19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（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BuildingInformation</a:t>
            </a:r>
            <a:r>
              <a:rPr sz="2700" kern="0" spc="3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Modeling</a:t>
            </a:r>
            <a:r>
              <a:rPr sz="2700" kern="0" spc="38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3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，简    </a:t>
            </a:r>
            <a:r>
              <a:rPr sz="2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称</a:t>
            </a:r>
            <a:r>
              <a:rPr sz="2700" kern="0" spc="-6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r>
              <a:rPr sz="2700" kern="0" spc="4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）、</a:t>
            </a:r>
            <a:r>
              <a:rPr sz="2700" kern="0" spc="-4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5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宏观地理空间</a:t>
            </a:r>
            <a:r>
              <a:rPr sz="2700" kern="0" spc="4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数据</a:t>
            </a:r>
            <a:endParaRPr lang="en-US" altLang="en-US" sz="2700" dirty="0"/>
          </a:p>
          <a:p>
            <a:pPr marL="207010" algn="l" rtl="0" eaLnBrk="0">
              <a:lnSpc>
                <a:spcPts val="3485"/>
              </a:lnSpc>
            </a:pPr>
            <a:r>
              <a:rPr sz="2700" kern="0" spc="-19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（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Geo</a:t>
            </a:r>
            <a:r>
              <a:rPr sz="2700" kern="0" spc="2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Spatial</a:t>
            </a:r>
            <a:r>
              <a:rPr sz="2700" kern="0" spc="2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Data</a:t>
            </a:r>
            <a:r>
              <a:rPr sz="2700" kern="0" spc="3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2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，简称</a:t>
            </a:r>
            <a:r>
              <a:rPr sz="2700" kern="0" spc="-5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GSD</a:t>
            </a:r>
            <a:r>
              <a:rPr sz="2700" kern="0" spc="4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2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）、</a:t>
            </a:r>
            <a:endParaRPr lang="en-US" altLang="en-US" sz="2700" dirty="0"/>
          </a:p>
          <a:p>
            <a:pPr marL="22860" indent="-2540" algn="l" rtl="0" eaLnBrk="0">
              <a:lnSpc>
                <a:spcPct val="103000"/>
              </a:lnSpc>
              <a:spcBef>
                <a:spcPts val="30"/>
              </a:spcBef>
            </a:pPr>
            <a:r>
              <a:rPr sz="2700" kern="0" spc="19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物联网</a:t>
            </a:r>
            <a:r>
              <a:rPr sz="2700" kern="0" spc="-60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1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（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Internet</a:t>
            </a:r>
            <a:r>
              <a:rPr sz="2700" kern="0" spc="1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2700" kern="0" spc="-18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Things</a:t>
            </a:r>
            <a:r>
              <a:rPr sz="2700" kern="0" spc="3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1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，简称</a:t>
            </a:r>
            <a:r>
              <a:rPr sz="2700" kern="0" spc="-5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IoT</a:t>
            </a:r>
            <a:r>
              <a:rPr sz="2700" kern="0" spc="1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1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）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数据进行统一，形成</a:t>
            </a:r>
            <a:r>
              <a:rPr sz="2700" kern="0" spc="-5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8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综合数据处理</a:t>
            </a:r>
            <a:endParaRPr lang="en-US" altLang="en-US" sz="2700" dirty="0"/>
          </a:p>
          <a:p>
            <a:pPr marL="20320" algn="l" rtl="0" eaLnBrk="0">
              <a:lnSpc>
                <a:spcPct val="98000"/>
              </a:lnSpc>
              <a:spcBef>
                <a:spcPts val="40"/>
              </a:spcBef>
            </a:pPr>
            <a:r>
              <a:rPr sz="2700" kern="0" spc="5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计算平台</a:t>
            </a:r>
            <a:r>
              <a:rPr sz="2700" kern="0" spc="-62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。</a:t>
            </a:r>
            <a:endParaRPr lang="en-US" altLang="en-US" sz="2700" dirty="0"/>
          </a:p>
        </p:txBody>
      </p:sp>
      <p:sp>
        <p:nvSpPr>
          <p:cNvPr id="14" name="textbox 14"/>
          <p:cNvSpPr/>
          <p:nvPr/>
        </p:nvSpPr>
        <p:spPr>
          <a:xfrm>
            <a:off x="196215" y="5550331"/>
            <a:ext cx="4705984" cy="12782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964055" algn="l" rtl="0" eaLnBrk="0">
              <a:lnSpc>
                <a:spcPct val="99000"/>
              </a:lnSpc>
            </a:pPr>
            <a:r>
              <a:rPr sz="23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吴志强</a:t>
            </a:r>
            <a:endParaRPr lang="en-US" altLang="en-US" sz="2300" dirty="0"/>
          </a:p>
          <a:p>
            <a:pPr algn="r" rtl="0" eaLnBrk="0">
              <a:lnSpc>
                <a:spcPct val="99000"/>
              </a:lnSpc>
              <a:spcBef>
                <a:spcPts val="5"/>
              </a:spcBef>
            </a:pPr>
            <a:r>
              <a:rPr sz="23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中国工程院院士、同济大学</a:t>
            </a: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副校长</a:t>
            </a:r>
            <a:endParaRPr lang="en-US" altLang="en-US" sz="2300" dirty="0"/>
          </a:p>
          <a:p>
            <a:pPr algn="l" rtl="0" eaLnBrk="0">
              <a:lnSpc>
                <a:spcPct val="186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1000"/>
              </a:lnSpc>
              <a:spcBef>
                <a:spcPts val="0"/>
              </a:spcBef>
            </a:pPr>
            <a:r>
              <a:rPr sz="1700" b="1" kern="0" spc="2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P2</a:t>
            </a:r>
            <a:endParaRPr lang="en-US" altLang="en-US" sz="1700" dirty="0"/>
          </a:p>
        </p:txBody>
      </p:sp>
      <p:sp>
        <p:nvSpPr>
          <p:cNvPr id="16" name="textbox 16"/>
          <p:cNvSpPr/>
          <p:nvPr/>
        </p:nvSpPr>
        <p:spPr>
          <a:xfrm>
            <a:off x="4985994" y="565568"/>
            <a:ext cx="2194560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</a:t>
            </a:r>
            <a:r>
              <a:rPr sz="3900" b="1" kern="0" spc="1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900" b="1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概念</a:t>
            </a:r>
            <a:endParaRPr lang="en-US" altLang="en-US" sz="3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30" name="textbox 230"/>
          <p:cNvSpPr/>
          <p:nvPr/>
        </p:nvSpPr>
        <p:spPr>
          <a:xfrm>
            <a:off x="196215" y="5081157"/>
            <a:ext cx="11728450" cy="1724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9999980" algn="l" rtl="0" eaLnBrk="0">
              <a:lnSpc>
                <a:spcPct val="96000"/>
              </a:lnSpc>
            </a:pPr>
            <a:r>
              <a:rPr sz="2000" b="1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规则建模</a:t>
            </a:r>
            <a:endParaRPr lang="en-US" altLang="en-US" sz="2000" dirty="0"/>
          </a:p>
          <a:p>
            <a:pPr algn="r" rtl="0" eaLnBrk="0">
              <a:lnSpc>
                <a:spcPct val="100000"/>
              </a:lnSpc>
              <a:spcBef>
                <a:spcPts val="160"/>
              </a:spcBef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三维体（白模</a:t>
            </a:r>
            <a:r>
              <a:rPr sz="1700" kern="0" spc="-1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贴图）</a:t>
            </a:r>
            <a:endParaRPr lang="en-US" altLang="en-US" sz="17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marL="9937750" algn="l" rtl="0" eaLnBrk="0">
              <a:lnSpc>
                <a:spcPct val="100000"/>
              </a:lnSpc>
              <a:spcBef>
                <a:spcPts val="520"/>
              </a:spcBef>
            </a:pP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二维矢量面</a:t>
            </a:r>
            <a:endParaRPr lang="en-US" altLang="en-US" sz="1700" dirty="0"/>
          </a:p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marL="12700" algn="l" rtl="0" eaLnBrk="0">
              <a:lnSpc>
                <a:spcPct val="81000"/>
              </a:lnSpc>
              <a:spcBef>
                <a:spcPts val="5"/>
              </a:spcBef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P21</a:t>
            </a:r>
            <a:endParaRPr lang="en-US" altLang="en-US" sz="1700" dirty="0"/>
          </a:p>
        </p:txBody>
      </p:sp>
      <p:sp>
        <p:nvSpPr>
          <p:cNvPr id="232" name="textbox 232"/>
          <p:cNvSpPr/>
          <p:nvPr/>
        </p:nvSpPr>
        <p:spPr>
          <a:xfrm>
            <a:off x="3452846" y="224573"/>
            <a:ext cx="5659754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algn="r" rtl="0" eaLnBrk="0">
              <a:lnSpc>
                <a:spcPct val="97000"/>
              </a:lnSpc>
            </a:pPr>
            <a:r>
              <a:rPr sz="3900" b="1" kern="0" spc="-1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数据升维（二维</a:t>
            </a:r>
            <a:r>
              <a:rPr sz="3900" kern="0" spc="4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3900" b="1" kern="0" spc="-1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三维）</a:t>
            </a:r>
            <a:endParaRPr lang="en-US" altLang="en-US" sz="3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36" name="textbox 236"/>
          <p:cNvSpPr/>
          <p:nvPr/>
        </p:nvSpPr>
        <p:spPr>
          <a:xfrm>
            <a:off x="95390" y="5813210"/>
            <a:ext cx="5708015" cy="9925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algn="r" rtl="0" eaLnBrk="0">
              <a:lnSpc>
                <a:spcPct val="96000"/>
              </a:lnSpc>
            </a:pPr>
            <a:r>
              <a:rPr sz="3200" kern="0" spc="-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人工建模数据（</a:t>
            </a:r>
            <a:r>
              <a:rPr sz="3200" kern="0" spc="-6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500</a:t>
            </a:r>
            <a:r>
              <a:rPr sz="3200" kern="0" spc="-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平方公里）</a:t>
            </a:r>
            <a:endParaRPr lang="en-US" altLang="en-US" sz="3200" dirty="0"/>
          </a:p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400" dirty="0"/>
          </a:p>
          <a:p>
            <a:pPr marL="113030" algn="l" rtl="0" eaLnBrk="0">
              <a:lnSpc>
                <a:spcPct val="81000"/>
              </a:lnSpc>
              <a:spcBef>
                <a:spcPts val="0"/>
              </a:spcBef>
            </a:pPr>
            <a:r>
              <a:rPr sz="1700" b="1" kern="0" spc="12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r22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2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40" name="textbox 240"/>
          <p:cNvSpPr/>
          <p:nvPr/>
        </p:nvSpPr>
        <p:spPr>
          <a:xfrm>
            <a:off x="3324936" y="2632798"/>
            <a:ext cx="1783079" cy="33864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9540" algn="l" rtl="0" eaLnBrk="0">
              <a:lnSpc>
                <a:spcPct val="78000"/>
              </a:lnSpc>
            </a:pPr>
            <a:r>
              <a:rPr sz="2000" b="1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StreetFactory</a:t>
            </a:r>
            <a:endParaRPr lang="en-US" altLang="en-US" sz="20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38000"/>
              </a:lnSpc>
            </a:pPr>
            <a:endParaRPr lang="en-US" altLang="en-US" sz="1000" dirty="0"/>
          </a:p>
          <a:p>
            <a:pPr marL="535940" algn="l" rtl="0" eaLnBrk="0">
              <a:lnSpc>
                <a:spcPct val="78000"/>
              </a:lnSpc>
              <a:spcBef>
                <a:spcPts val="605"/>
              </a:spcBef>
            </a:pPr>
            <a:r>
              <a:rPr sz="2000" b="1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SURE</a:t>
            </a:r>
            <a:endParaRPr lang="en-US" altLang="en-US" sz="2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marL="32385" algn="l" rtl="0" eaLnBrk="0">
              <a:lnSpc>
                <a:spcPts val="1410"/>
              </a:lnSpc>
              <a:spcBef>
                <a:spcPts val="605"/>
              </a:spcBef>
            </a:pPr>
            <a:r>
              <a:rPr sz="20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ElectronicF</a:t>
            </a:r>
            <a:r>
              <a:rPr sz="2000" b="1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ield</a:t>
            </a:r>
            <a:endParaRPr lang="en-US" altLang="en-US" sz="2000" dirty="0"/>
          </a:p>
          <a:p>
            <a:pPr marL="548640" algn="l" rtl="0" eaLnBrk="0">
              <a:lnSpc>
                <a:spcPts val="2785"/>
              </a:lnSpc>
            </a:pPr>
            <a:r>
              <a:rPr sz="2000" b="1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Study</a:t>
            </a:r>
            <a:endParaRPr lang="en-US" altLang="en-US" sz="2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8000"/>
              </a:lnSpc>
              <a:spcBef>
                <a:spcPts val="610"/>
              </a:spcBef>
            </a:pPr>
            <a:r>
              <a:rPr sz="20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ContextCap</a:t>
            </a:r>
            <a:r>
              <a:rPr sz="2000" b="1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ture</a:t>
            </a:r>
            <a:endParaRPr lang="en-US" altLang="en-US" sz="2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500" dirty="0"/>
          </a:p>
          <a:p>
            <a:pPr marL="287655" algn="l" rtl="0" eaLnBrk="0">
              <a:lnSpc>
                <a:spcPct val="78000"/>
              </a:lnSpc>
              <a:spcBef>
                <a:spcPts val="5"/>
              </a:spcBef>
            </a:pPr>
            <a:r>
              <a:rPr sz="2000" b="1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PhotoScan</a:t>
            </a:r>
            <a:endParaRPr lang="en-US" altLang="en-US" sz="2000" dirty="0"/>
          </a:p>
        </p:txBody>
      </p:sp>
      <p:sp>
        <p:nvSpPr>
          <p:cNvPr id="242" name="textbox 242"/>
          <p:cNvSpPr/>
          <p:nvPr/>
        </p:nvSpPr>
        <p:spPr>
          <a:xfrm>
            <a:off x="1189810" y="2617456"/>
            <a:ext cx="1658620" cy="3564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433070" algn="l" rtl="0" eaLnBrk="0">
              <a:lnSpc>
                <a:spcPct val="89000"/>
              </a:lnSpc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大疆智图</a:t>
            </a:r>
            <a:endParaRPr lang="en-US" altLang="en-US" sz="1500" dirty="0"/>
          </a:p>
          <a:p>
            <a:pPr marL="438785" algn="l" rtl="0" eaLnBrk="0">
              <a:lnSpc>
                <a:spcPts val="1960"/>
              </a:lnSpc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DJI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Terra</a:t>
            </a:r>
            <a:endParaRPr lang="en-US" altLang="en-US" sz="1500" dirty="0"/>
          </a:p>
          <a:p>
            <a:pPr algn="l" rtl="0" eaLnBrk="0">
              <a:lnSpc>
                <a:spcPct val="169000"/>
              </a:lnSpc>
            </a:pPr>
            <a:endParaRPr lang="en-US" altLang="en-US" sz="1000" dirty="0"/>
          </a:p>
          <a:p>
            <a:pPr marL="462915" algn="l" rtl="0" eaLnBrk="0">
              <a:lnSpc>
                <a:spcPct val="100000"/>
              </a:lnSpc>
              <a:spcBef>
                <a:spcPts val="460"/>
              </a:spcBef>
            </a:pP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瞰景科技</a:t>
            </a:r>
            <a:endParaRPr lang="en-US" altLang="en-US" sz="1500" dirty="0"/>
          </a:p>
          <a:p>
            <a:pPr marL="270510" algn="l" rtl="0" eaLnBrk="0">
              <a:lnSpc>
                <a:spcPct val="81000"/>
              </a:lnSpc>
              <a:spcBef>
                <a:spcPts val="355"/>
              </a:spcBef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Smart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3D 2019</a:t>
            </a:r>
            <a:endParaRPr lang="en-US" altLang="en-US" sz="1500" dirty="0"/>
          </a:p>
          <a:p>
            <a:pPr algn="l" rtl="0" eaLnBrk="0">
              <a:lnSpc>
                <a:spcPct val="194000"/>
              </a:lnSpc>
            </a:pPr>
            <a:endParaRPr lang="en-US" altLang="en-US" sz="1000" dirty="0"/>
          </a:p>
          <a:p>
            <a:pPr marL="462915" algn="l" rtl="0" eaLnBrk="0">
              <a:lnSpc>
                <a:spcPts val="2455"/>
              </a:lnSpc>
              <a:spcBef>
                <a:spcPts val="540"/>
              </a:spcBef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Altizure</a:t>
            </a:r>
            <a:endParaRPr lang="en-US" altLang="en-US" sz="18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marL="424815" algn="l" rtl="0" eaLnBrk="0">
              <a:lnSpc>
                <a:spcPct val="89000"/>
              </a:lnSpc>
              <a:spcBef>
                <a:spcPts val="460"/>
              </a:spcBef>
            </a:pP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东方道迩</a:t>
            </a:r>
            <a:endParaRPr lang="en-US" altLang="en-US" sz="1500" dirty="0"/>
          </a:p>
          <a:p>
            <a:pPr marL="540385" algn="l" rtl="0" eaLnBrk="0">
              <a:lnSpc>
                <a:spcPts val="2115"/>
              </a:lnSpc>
            </a:pP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P3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BJet</a:t>
            </a:r>
            <a:endParaRPr lang="en-US" altLang="en-US" sz="1500" dirty="0"/>
          </a:p>
          <a:p>
            <a:pPr algn="l" rtl="0" eaLnBrk="0">
              <a:lnSpc>
                <a:spcPct val="169000"/>
              </a:lnSpc>
            </a:pPr>
            <a:endParaRPr lang="en-US" altLang="en-US" sz="1000" dirty="0"/>
          </a:p>
          <a:p>
            <a:pPr marL="407670" algn="l" rtl="0" eaLnBrk="0">
              <a:lnSpc>
                <a:spcPct val="96000"/>
              </a:lnSpc>
              <a:spcBef>
                <a:spcPts val="460"/>
              </a:spcBef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大势智慧</a:t>
            </a:r>
            <a:endParaRPr lang="en-US" altLang="en-US" sz="1500" dirty="0"/>
          </a:p>
          <a:p>
            <a:pPr marL="12700" algn="l" rtl="0" eaLnBrk="0">
              <a:lnSpc>
                <a:spcPts val="2090"/>
              </a:lnSpc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重建大师</a:t>
            </a:r>
            <a:r>
              <a:rPr sz="1500" kern="0" spc="-23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GET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3D)</a:t>
            </a:r>
            <a:endParaRPr lang="en-US" altLang="en-US" sz="1500" dirty="0"/>
          </a:p>
        </p:txBody>
      </p:sp>
      <p:sp>
        <p:nvSpPr>
          <p:cNvPr id="244" name="textbox 244"/>
          <p:cNvSpPr/>
          <p:nvPr/>
        </p:nvSpPr>
        <p:spPr>
          <a:xfrm>
            <a:off x="2762987" y="248068"/>
            <a:ext cx="7258050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倾斜摄影数据快速接</a:t>
            </a:r>
            <a:r>
              <a:rPr sz="3900" b="1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入</a:t>
            </a:r>
            <a:r>
              <a:rPr sz="3900" kern="0" spc="-7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GIS</a:t>
            </a:r>
            <a:r>
              <a:rPr sz="3900" b="1" kern="0" spc="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900" b="1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平台</a:t>
            </a:r>
            <a:endParaRPr lang="en-US" altLang="en-US" sz="3900" dirty="0"/>
          </a:p>
        </p:txBody>
      </p:sp>
      <p:sp>
        <p:nvSpPr>
          <p:cNvPr id="246" name="textbox 246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P23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50" name="textbox 250"/>
          <p:cNvSpPr/>
          <p:nvPr/>
        </p:nvSpPr>
        <p:spPr>
          <a:xfrm>
            <a:off x="2281417" y="6128168"/>
            <a:ext cx="7070725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3.2</a:t>
            </a: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TB</a:t>
            </a:r>
            <a:r>
              <a:rPr sz="3900" b="1" kern="0" spc="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900" b="1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倾斜摄影浏</a:t>
            </a:r>
            <a:r>
              <a:rPr sz="39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览器快速呈现</a:t>
            </a:r>
            <a:endParaRPr lang="en-US" altLang="en-US" sz="3900" dirty="0"/>
          </a:p>
        </p:txBody>
      </p:sp>
      <p:sp>
        <p:nvSpPr>
          <p:cNvPr id="252" name="textbox 252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P24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56" name="textbox 256"/>
          <p:cNvSpPr/>
          <p:nvPr/>
        </p:nvSpPr>
        <p:spPr>
          <a:xfrm>
            <a:off x="1361463" y="5967614"/>
            <a:ext cx="9166225" cy="429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7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动态单体化</a:t>
            </a:r>
            <a:r>
              <a:rPr sz="2700" kern="0" spc="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  </a:t>
            </a:r>
            <a:r>
              <a:rPr sz="2700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  </a:t>
            </a:r>
            <a:r>
              <a:rPr sz="27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细粒度分层分户单体化</a:t>
            </a:r>
            <a:endParaRPr lang="en-US" altLang="en-US" sz="2700" dirty="0"/>
          </a:p>
        </p:txBody>
      </p:sp>
      <p:sp>
        <p:nvSpPr>
          <p:cNvPr id="258" name="textbox 258"/>
          <p:cNvSpPr/>
          <p:nvPr/>
        </p:nvSpPr>
        <p:spPr>
          <a:xfrm>
            <a:off x="3969487" y="389673"/>
            <a:ext cx="4597400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倾斜摄影对象化表达</a:t>
            </a:r>
            <a:endParaRPr lang="en-US" altLang="en-US" sz="3900" dirty="0"/>
          </a:p>
        </p:txBody>
      </p:sp>
      <p:sp>
        <p:nvSpPr>
          <p:cNvPr id="260" name="textbox 260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P25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4" name="textbox 264"/>
          <p:cNvSpPr/>
          <p:nvPr/>
        </p:nvSpPr>
        <p:spPr>
          <a:xfrm>
            <a:off x="90043" y="5742080"/>
            <a:ext cx="5408295" cy="1063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3665"/>
              </a:lnSpc>
            </a:pP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基于</a:t>
            </a:r>
            <a:r>
              <a:rPr sz="2700" kern="0" spc="-5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las</a:t>
            </a:r>
            <a:r>
              <a:rPr sz="2700" kern="0" spc="3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的近</a:t>
            </a:r>
            <a:r>
              <a:rPr sz="2700" kern="0" spc="-5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7 </a:t>
            </a:r>
            <a:r>
              <a:rPr sz="27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亿点云（</a:t>
            </a:r>
            <a:r>
              <a:rPr sz="27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21.9GB </a:t>
            </a:r>
            <a:r>
              <a:rPr sz="27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）</a:t>
            </a:r>
            <a:endParaRPr lang="en-US" altLang="en-US" sz="2700" dirty="0"/>
          </a:p>
          <a:p>
            <a:pPr algn="l" rtl="0" eaLnBrk="0">
              <a:lnSpc>
                <a:spcPct val="195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400" dirty="0"/>
          </a:p>
          <a:p>
            <a:pPr marL="118745" algn="l" rtl="0" eaLnBrk="0">
              <a:lnSpc>
                <a:spcPct val="81000"/>
              </a:lnSpc>
              <a:spcBef>
                <a:spcPts val="0"/>
              </a:spcBef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P26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8" name="textbox 268"/>
          <p:cNvSpPr/>
          <p:nvPr/>
        </p:nvSpPr>
        <p:spPr>
          <a:xfrm>
            <a:off x="2513856" y="2780977"/>
            <a:ext cx="7237730" cy="8813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2600"/>
              </a:lnSpc>
            </a:pP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《空间三维模型数据格式》（</a:t>
            </a: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Spatial 3D Model </a:t>
            </a: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</a:t>
            </a:r>
            <a:r>
              <a:rPr sz="2000" kern="0" spc="-3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S3M</a:t>
            </a:r>
            <a:r>
              <a:rPr sz="2000" kern="0" spc="20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）标准</a:t>
            </a:r>
            <a:endParaRPr lang="en-US" altLang="en-US" sz="2000" dirty="0"/>
          </a:p>
          <a:p>
            <a:pPr marL="597535" algn="l" rtl="0" eaLnBrk="0">
              <a:lnSpc>
                <a:spcPts val="4135"/>
              </a:lnSpc>
            </a:pP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分布式计算</a:t>
            </a:r>
            <a:r>
              <a:rPr sz="2000" kern="0" spc="-5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 </a:t>
            </a: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处理</a:t>
            </a:r>
            <a:r>
              <a:rPr sz="2000" kern="0" spc="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     </a:t>
            </a:r>
            <a:r>
              <a:rPr sz="2000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</a:t>
            </a: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分布式存储</a:t>
            </a:r>
            <a:endParaRPr lang="en-US" altLang="en-US" sz="2000" dirty="0"/>
          </a:p>
        </p:txBody>
      </p:sp>
      <p:sp>
        <p:nvSpPr>
          <p:cNvPr id="270" name="textbox 270"/>
          <p:cNvSpPr/>
          <p:nvPr/>
        </p:nvSpPr>
        <p:spPr>
          <a:xfrm>
            <a:off x="1023087" y="326173"/>
            <a:ext cx="10213340" cy="6013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基于分布式框架的超大规模三维数据应用流程</a:t>
            </a:r>
            <a:endParaRPr lang="en-US" altLang="en-US" sz="3900" dirty="0"/>
          </a:p>
        </p:txBody>
      </p:sp>
      <p:sp>
        <p:nvSpPr>
          <p:cNvPr id="272" name="textbox 272"/>
          <p:cNvSpPr/>
          <p:nvPr/>
        </p:nvSpPr>
        <p:spPr>
          <a:xfrm>
            <a:off x="1775280" y="3964827"/>
            <a:ext cx="2574289" cy="16814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倾斜摄影三维数据</a:t>
            </a:r>
            <a:endParaRPr lang="en-US" altLang="en-US" sz="2000" dirty="0"/>
          </a:p>
          <a:p>
            <a:pPr algn="l" rtl="0" eaLnBrk="0">
              <a:lnSpc>
                <a:spcPct val="161000"/>
              </a:lnSpc>
            </a:pPr>
            <a:endParaRPr lang="en-US" altLang="en-US" sz="1000" dirty="0"/>
          </a:p>
          <a:p>
            <a:pPr marL="266700" algn="l" rtl="0" eaLnBrk="0">
              <a:lnSpc>
                <a:spcPct val="96000"/>
              </a:lnSpc>
              <a:spcBef>
                <a:spcPts val="605"/>
              </a:spcBef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三维地形数据</a:t>
            </a:r>
            <a:endParaRPr lang="en-US" altLang="en-US" sz="20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500" dirty="0"/>
          </a:p>
          <a:p>
            <a:pPr algn="r" rtl="0" eaLnBrk="0">
              <a:lnSpc>
                <a:spcPct val="96000"/>
              </a:lnSpc>
              <a:spcBef>
                <a:spcPts val="5"/>
              </a:spcBef>
            </a:pP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任务监控</a:t>
            </a:r>
            <a:endParaRPr lang="en-US" altLang="en-US" sz="2000" dirty="0"/>
          </a:p>
        </p:txBody>
      </p:sp>
      <p:sp>
        <p:nvSpPr>
          <p:cNvPr id="274" name="textbox 274"/>
          <p:cNvSpPr/>
          <p:nvPr/>
        </p:nvSpPr>
        <p:spPr>
          <a:xfrm>
            <a:off x="6908478" y="3993678"/>
            <a:ext cx="1911350" cy="1665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marL="304800" algn="l" rtl="0" eaLnBrk="0">
              <a:lnSpc>
                <a:spcPct val="86000"/>
              </a:lnSpc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HDFS</a:t>
            </a:r>
            <a:endParaRPr lang="en-US" altLang="en-US" sz="2000" dirty="0"/>
          </a:p>
          <a:p>
            <a:pPr algn="l" rtl="0" eaLnBrk="0">
              <a:lnSpc>
                <a:spcPct val="193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4000"/>
              </a:lnSpc>
              <a:spcBef>
                <a:spcPts val="600"/>
              </a:spcBef>
            </a:pP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MongoDB</a:t>
            </a:r>
            <a:endParaRPr lang="en-US" altLang="en-US" sz="20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500" dirty="0"/>
          </a:p>
          <a:p>
            <a:pPr algn="r" rtl="0" eaLnBrk="0">
              <a:lnSpc>
                <a:spcPct val="96000"/>
              </a:lnSpc>
              <a:spcBef>
                <a:spcPts val="5"/>
              </a:spcBef>
            </a:pPr>
            <a:r>
              <a:rPr sz="2000" kern="0" spc="-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断点续接</a:t>
            </a:r>
            <a:endParaRPr lang="en-US" altLang="en-US" sz="2000" dirty="0"/>
          </a:p>
        </p:txBody>
      </p:sp>
      <p:sp>
        <p:nvSpPr>
          <p:cNvPr id="276" name="textbox 276"/>
          <p:cNvSpPr/>
          <p:nvPr/>
        </p:nvSpPr>
        <p:spPr>
          <a:xfrm>
            <a:off x="4403156" y="3939427"/>
            <a:ext cx="1548764" cy="9321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激光点云数据</a:t>
            </a:r>
            <a:endParaRPr lang="en-US" altLang="en-US" sz="2000" dirty="0"/>
          </a:p>
          <a:p>
            <a:pPr algn="l" rtl="0" eaLnBrk="0">
              <a:lnSpc>
                <a:spcPct val="161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500" dirty="0"/>
          </a:p>
          <a:p>
            <a:pPr marL="140335" algn="l" rtl="0" eaLnBrk="0">
              <a:lnSpc>
                <a:spcPct val="96000"/>
              </a:lnSpc>
              <a:spcBef>
                <a:spcPts val="5"/>
              </a:spcBef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三维场数据</a:t>
            </a:r>
            <a:endParaRPr lang="en-US" altLang="en-US" sz="2000" dirty="0"/>
          </a:p>
        </p:txBody>
      </p:sp>
      <p:sp>
        <p:nvSpPr>
          <p:cNvPr id="278" name="textbox 278"/>
          <p:cNvSpPr/>
          <p:nvPr/>
        </p:nvSpPr>
        <p:spPr>
          <a:xfrm>
            <a:off x="9029378" y="3971861"/>
            <a:ext cx="762634" cy="9086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HBase</a:t>
            </a:r>
            <a:endParaRPr lang="en-US" altLang="en-US" sz="2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500" dirty="0"/>
          </a:p>
          <a:p>
            <a:pPr marL="183515" algn="l" rtl="0" eaLnBrk="0">
              <a:lnSpc>
                <a:spcPts val="710"/>
              </a:lnSpc>
              <a:spcBef>
                <a:spcPts val="0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……</a:t>
            </a:r>
            <a:endParaRPr lang="en-US" altLang="en-US" sz="2000" dirty="0"/>
          </a:p>
        </p:txBody>
      </p:sp>
      <p:sp>
        <p:nvSpPr>
          <p:cNvPr id="280" name="textbox 280"/>
          <p:cNvSpPr/>
          <p:nvPr/>
        </p:nvSpPr>
        <p:spPr>
          <a:xfrm>
            <a:off x="5134221" y="5884222"/>
            <a:ext cx="1779270" cy="356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600"/>
              </a:lnSpc>
            </a:pP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Spark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集群框架</a:t>
            </a:r>
            <a:endParaRPr lang="en-US" altLang="en-US" sz="2000" dirty="0"/>
          </a:p>
        </p:txBody>
      </p:sp>
      <p:sp>
        <p:nvSpPr>
          <p:cNvPr id="282" name="textbox 282"/>
          <p:cNvSpPr/>
          <p:nvPr/>
        </p:nvSpPr>
        <p:spPr>
          <a:xfrm>
            <a:off x="5423712" y="1914321"/>
            <a:ext cx="1218564" cy="372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多端应用</a:t>
            </a:r>
            <a:endParaRPr lang="en-US" altLang="en-US" sz="2300" dirty="0"/>
          </a:p>
        </p:txBody>
      </p:sp>
      <p:sp>
        <p:nvSpPr>
          <p:cNvPr id="284" name="textbox 284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P27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88" name="textbox 288"/>
          <p:cNvSpPr/>
          <p:nvPr/>
        </p:nvSpPr>
        <p:spPr>
          <a:xfrm>
            <a:off x="3985361" y="1908200"/>
            <a:ext cx="3658870" cy="10674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7100" b="1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城市细胞</a:t>
            </a:r>
            <a:endParaRPr lang="en-US" altLang="en-US" sz="7100" dirty="0"/>
          </a:p>
        </p:txBody>
      </p:sp>
      <p:sp>
        <p:nvSpPr>
          <p:cNvPr id="290" name="textbox 290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P28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icture 2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94" name="textbox 294"/>
          <p:cNvSpPr/>
          <p:nvPr/>
        </p:nvSpPr>
        <p:spPr>
          <a:xfrm>
            <a:off x="2499854" y="705268"/>
            <a:ext cx="8545830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algn="r" rtl="0" eaLnBrk="0">
              <a:lnSpc>
                <a:spcPct val="94000"/>
              </a:lnSpc>
            </a:pPr>
            <a:r>
              <a:rPr sz="3900" b="1" kern="0" spc="-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r>
              <a:rPr sz="3900" b="1" kern="0" spc="2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900" b="1" kern="0" spc="-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如何对接到</a:t>
            </a:r>
            <a:r>
              <a:rPr sz="3900" kern="0" spc="-7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3900" b="1" kern="0" spc="-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SuperMap G</a:t>
            </a:r>
            <a:r>
              <a:rPr sz="3900" b="1" kern="0" spc="-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</a:t>
            </a:r>
            <a:r>
              <a:rPr sz="3900" b="1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平台？</a:t>
            </a:r>
            <a:endParaRPr lang="en-US" altLang="en-US" sz="3900" dirty="0"/>
          </a:p>
        </p:txBody>
      </p:sp>
      <p:sp>
        <p:nvSpPr>
          <p:cNvPr id="296" name="textbox 296"/>
          <p:cNvSpPr/>
          <p:nvPr/>
        </p:nvSpPr>
        <p:spPr>
          <a:xfrm>
            <a:off x="196215" y="6198221"/>
            <a:ext cx="5594350" cy="6076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815"/>
              </a:lnSpc>
            </a:pPr>
            <a:r>
              <a:rPr sz="15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转换工具</a:t>
            </a:r>
            <a:endParaRPr lang="en-US" altLang="en-US" sz="1500" dirty="0"/>
          </a:p>
          <a:p>
            <a:pPr algn="l" rtl="0" eaLnBrk="0">
              <a:lnSpc>
                <a:spcPct val="103000"/>
              </a:lnSpc>
            </a:pPr>
            <a:endParaRPr lang="en-US" altLang="en-US" sz="900" dirty="0"/>
          </a:p>
          <a:p>
            <a:pPr marL="12700" algn="l" rtl="0" eaLnBrk="0">
              <a:lnSpc>
                <a:spcPct val="81000"/>
              </a:lnSpc>
              <a:spcBef>
                <a:spcPts val="5"/>
              </a:spcBef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P29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2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00" name="textbox 300"/>
          <p:cNvSpPr/>
          <p:nvPr/>
        </p:nvSpPr>
        <p:spPr>
          <a:xfrm>
            <a:off x="196215" y="6169715"/>
            <a:ext cx="7658100" cy="6362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lang="en-US" altLang="en-US" sz="100" dirty="0"/>
          </a:p>
          <a:p>
            <a:pPr algn="r" rtl="0" eaLnBrk="0">
              <a:lnSpc>
                <a:spcPct val="68000"/>
              </a:lnSpc>
            </a:pPr>
            <a:r>
              <a:rPr sz="39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r>
              <a:rPr sz="3900" kern="0" spc="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</a:t>
            </a:r>
            <a:r>
              <a:rPr sz="3900" kern="0" spc="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9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GIS</a:t>
            </a:r>
            <a:endParaRPr lang="en-US" altLang="en-US" sz="3900" dirty="0"/>
          </a:p>
          <a:p>
            <a:pPr marL="12700" algn="l" rtl="0" eaLnBrk="0">
              <a:lnSpc>
                <a:spcPct val="80000"/>
              </a:lnSpc>
              <a:spcBef>
                <a:spcPts val="10"/>
              </a:spcBef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P30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20"/>
          <p:cNvSpPr/>
          <p:nvPr/>
        </p:nvSpPr>
        <p:spPr>
          <a:xfrm>
            <a:off x="1545376" y="3588247"/>
            <a:ext cx="2038350" cy="2175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6000"/>
              </a:lnSpc>
            </a:pPr>
            <a:r>
              <a:rPr sz="8000" b="1" kern="0" spc="-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endParaRPr lang="en-US" altLang="en-US" sz="8000" dirty="0"/>
          </a:p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marL="443230" indent="187960" algn="l" rtl="0" eaLnBrk="0">
              <a:lnSpc>
                <a:spcPct val="106000"/>
              </a:lnSpc>
              <a:spcBef>
                <a:spcPts val="5"/>
              </a:spcBef>
            </a:pPr>
            <a:r>
              <a:rPr sz="2300" kern="0" spc="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Building</a:t>
            </a:r>
            <a:r>
              <a:rPr sz="23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</a:t>
            </a:r>
            <a:r>
              <a:rPr sz="2300" kern="0" spc="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</a:t>
            </a:r>
            <a:r>
              <a:rPr sz="2300" kern="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</a:t>
            </a:r>
            <a:r>
              <a:rPr sz="2300" kern="0" spc="1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Modeling</a:t>
            </a:r>
            <a:endParaRPr lang="en-US" altLang="en-US" sz="2300" dirty="0"/>
          </a:p>
        </p:txBody>
      </p:sp>
      <p:sp>
        <p:nvSpPr>
          <p:cNvPr id="22" name="textbox 22"/>
          <p:cNvSpPr/>
          <p:nvPr/>
        </p:nvSpPr>
        <p:spPr>
          <a:xfrm>
            <a:off x="5210634" y="3610061"/>
            <a:ext cx="1736725" cy="21767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7000"/>
              </a:lnSpc>
            </a:pPr>
            <a:r>
              <a:rPr sz="8000" b="1" kern="0" spc="-1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GIS</a:t>
            </a:r>
            <a:endParaRPr lang="en-US" altLang="en-US" sz="8000" dirty="0"/>
          </a:p>
          <a:p>
            <a:pPr marL="248285" algn="l" rtl="0" eaLnBrk="0">
              <a:lnSpc>
                <a:spcPts val="2985"/>
              </a:lnSpc>
              <a:spcBef>
                <a:spcPts val="900"/>
              </a:spcBef>
            </a:pPr>
            <a:r>
              <a:rPr sz="2300" kern="0" spc="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Geographic</a:t>
            </a:r>
            <a:endParaRPr lang="en-US" altLang="en-US" sz="2300" dirty="0"/>
          </a:p>
          <a:p>
            <a:pPr marL="232410" algn="l" rtl="0" eaLnBrk="0">
              <a:lnSpc>
                <a:spcPts val="2985"/>
              </a:lnSpc>
            </a:pPr>
            <a:r>
              <a:rPr sz="2300" kern="0" spc="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Information</a:t>
            </a:r>
            <a:endParaRPr lang="en-US" altLang="en-US" sz="2300" dirty="0"/>
          </a:p>
          <a:p>
            <a:pPr marL="523240" algn="l" rtl="0" eaLnBrk="0">
              <a:lnSpc>
                <a:spcPct val="80000"/>
              </a:lnSpc>
              <a:spcBef>
                <a:spcPts val="430"/>
              </a:spcBef>
            </a:pPr>
            <a:r>
              <a:rPr sz="23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System</a:t>
            </a:r>
            <a:endParaRPr lang="en-US" altLang="en-US" sz="2300" dirty="0"/>
          </a:p>
        </p:txBody>
      </p:sp>
      <p:sp>
        <p:nvSpPr>
          <p:cNvPr id="24" name="textbox 24"/>
          <p:cNvSpPr/>
          <p:nvPr/>
        </p:nvSpPr>
        <p:spPr>
          <a:xfrm>
            <a:off x="8618258" y="3639047"/>
            <a:ext cx="1587500" cy="2155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6000"/>
              </a:lnSpc>
            </a:pPr>
            <a:r>
              <a:rPr sz="8000" b="1" kern="0" spc="-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IoT</a:t>
            </a:r>
            <a:endParaRPr lang="en-US" altLang="en-US" sz="8000" dirty="0"/>
          </a:p>
          <a:p>
            <a:pPr marL="418465" algn="l" rtl="0" eaLnBrk="0">
              <a:lnSpc>
                <a:spcPct val="72000"/>
              </a:lnSpc>
              <a:spcBef>
                <a:spcPts val="1535"/>
              </a:spcBef>
            </a:pPr>
            <a:r>
              <a:rPr sz="2300" kern="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Internet</a:t>
            </a:r>
            <a:endParaRPr lang="en-US" altLang="en-US" sz="2300" dirty="0"/>
          </a:p>
          <a:p>
            <a:pPr marL="777240" algn="l" rtl="0" eaLnBrk="0">
              <a:lnSpc>
                <a:spcPts val="2975"/>
              </a:lnSpc>
            </a:pPr>
            <a:r>
              <a:rPr sz="2300" kern="0" spc="1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endParaRPr lang="en-US" altLang="en-US" sz="2300" dirty="0"/>
          </a:p>
          <a:p>
            <a:pPr marL="471170" algn="l" rtl="0" eaLnBrk="0">
              <a:lnSpc>
                <a:spcPts val="2975"/>
              </a:lnSpc>
            </a:pPr>
            <a:r>
              <a:rPr sz="2300" kern="0" spc="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Things</a:t>
            </a:r>
            <a:endParaRPr lang="en-US" altLang="en-US" sz="2300" dirty="0"/>
          </a:p>
        </p:txBody>
      </p:sp>
      <p:sp>
        <p:nvSpPr>
          <p:cNvPr id="26" name="textbox 26"/>
          <p:cNvSpPr/>
          <p:nvPr/>
        </p:nvSpPr>
        <p:spPr>
          <a:xfrm>
            <a:off x="4493767" y="1351889"/>
            <a:ext cx="2481579" cy="11518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8000"/>
              </a:lnSpc>
            </a:pPr>
            <a:r>
              <a:rPr sz="9500" b="1" kern="0" spc="-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</a:t>
            </a:r>
            <a:endParaRPr lang="en-US" altLang="en-US" sz="9500" dirty="0"/>
          </a:p>
        </p:txBody>
      </p:sp>
      <p:sp>
        <p:nvSpPr>
          <p:cNvPr id="28" name="textbox 28"/>
          <p:cNvSpPr/>
          <p:nvPr/>
        </p:nvSpPr>
        <p:spPr>
          <a:xfrm>
            <a:off x="7104481" y="1169746"/>
            <a:ext cx="1272539" cy="11391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8415" algn="l" rtl="0" eaLnBrk="0">
              <a:lnSpc>
                <a:spcPts val="2955"/>
              </a:lnSpc>
            </a:pPr>
            <a:r>
              <a:rPr sz="23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City</a:t>
            </a:r>
            <a:endParaRPr lang="en-US" altLang="en-US" sz="2300" dirty="0"/>
          </a:p>
          <a:p>
            <a:pPr marL="12700" indent="1905" algn="l" rtl="0" eaLnBrk="0">
              <a:lnSpc>
                <a:spcPct val="105000"/>
              </a:lnSpc>
              <a:spcBef>
                <a:spcPts val="15"/>
              </a:spcBef>
            </a:pPr>
            <a:r>
              <a:rPr sz="2300" kern="0" spc="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Intelligen</a:t>
            </a:r>
            <a:r>
              <a:rPr sz="2300" kern="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</a:t>
            </a:r>
            <a:r>
              <a:rPr sz="23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kern="0" spc="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Modeling</a:t>
            </a:r>
            <a:endParaRPr lang="en-US" altLang="en-US" sz="2300" dirty="0"/>
          </a:p>
        </p:txBody>
      </p:sp>
      <p:sp>
        <p:nvSpPr>
          <p:cNvPr id="30" name="textbox 30"/>
          <p:cNvSpPr/>
          <p:nvPr/>
        </p:nvSpPr>
        <p:spPr>
          <a:xfrm>
            <a:off x="196215" y="6571639"/>
            <a:ext cx="2736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2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P3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3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04" name="textbox 304"/>
          <p:cNvSpPr/>
          <p:nvPr/>
        </p:nvSpPr>
        <p:spPr>
          <a:xfrm>
            <a:off x="196215" y="5306582"/>
            <a:ext cx="5217795" cy="1499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818515" algn="l" rtl="0" eaLnBrk="0">
              <a:lnSpc>
                <a:spcPct val="95000"/>
              </a:lnSpc>
            </a:pP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洪鹤大桥</a:t>
            </a:r>
            <a:r>
              <a:rPr sz="2000" kern="0" spc="-4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9.654KM</a:t>
            </a:r>
            <a:endParaRPr lang="en-US" altLang="en-US" sz="2000" dirty="0"/>
          </a:p>
          <a:p>
            <a:pPr marL="819785" indent="-3810" algn="l" rtl="0" eaLnBrk="0">
              <a:lnSpc>
                <a:spcPct val="95000"/>
              </a:lnSpc>
              <a:spcBef>
                <a:spcPts val="40"/>
              </a:spcBef>
            </a:pP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存储量</a:t>
            </a:r>
            <a:r>
              <a:rPr sz="2000" kern="0" spc="-4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30G</a:t>
            </a:r>
            <a:r>
              <a:rPr sz="2000" kern="0" spc="2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，上亿三角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面，</a:t>
            </a:r>
            <a:r>
              <a:rPr sz="2000" kern="0" spc="-4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320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根斜拉</a:t>
            </a:r>
            <a:r>
              <a:rPr sz="20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索，</a:t>
            </a:r>
            <a:r>
              <a:rPr sz="2000" kern="0" spc="-3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80</a:t>
            </a:r>
            <a:r>
              <a:rPr sz="2000" kern="0" spc="1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万个螺栓、</a:t>
            </a:r>
            <a:r>
              <a:rPr sz="2000" kern="0" spc="-4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40</a:t>
            </a:r>
            <a:r>
              <a:rPr sz="2000" kern="0" spc="1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万根钢筋</a:t>
            </a: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以上</a:t>
            </a:r>
            <a:endParaRPr lang="en-US" altLang="en-US" sz="2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1000"/>
              </a:lnSpc>
              <a:spcBef>
                <a:spcPts val="5"/>
              </a:spcBef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P31</a:t>
            </a:r>
            <a:endParaRPr lang="en-US" altLang="en-US" sz="1700" dirty="0"/>
          </a:p>
        </p:txBody>
      </p:sp>
      <p:sp>
        <p:nvSpPr>
          <p:cNvPr id="306" name="textbox 306"/>
          <p:cNvSpPr/>
          <p:nvPr/>
        </p:nvSpPr>
        <p:spPr>
          <a:xfrm>
            <a:off x="3439654" y="476668"/>
            <a:ext cx="5239384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r>
              <a:rPr sz="3900" b="1" kern="0" spc="1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900" b="1" kern="0" spc="1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模型的轻量化处理</a:t>
            </a:r>
            <a:endParaRPr lang="en-US" altLang="en-US" sz="3900" dirty="0"/>
          </a:p>
        </p:txBody>
      </p:sp>
      <p:sp>
        <p:nvSpPr>
          <p:cNvPr id="308" name="textbox 308"/>
          <p:cNvSpPr/>
          <p:nvPr/>
        </p:nvSpPr>
        <p:spPr>
          <a:xfrm>
            <a:off x="7187527" y="5335792"/>
            <a:ext cx="2057400" cy="9188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上海中心</a:t>
            </a:r>
            <a:r>
              <a:rPr sz="2000" kern="0" spc="-4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endParaRPr lang="en-US" altLang="en-US" sz="2000" dirty="0"/>
          </a:p>
          <a:p>
            <a:pPr marL="12700" indent="-635" algn="l" rtl="0" eaLnBrk="0">
              <a:lnSpc>
                <a:spcPct val="97000"/>
              </a:lnSpc>
              <a:spcBef>
                <a:spcPts val="70"/>
              </a:spcBef>
            </a:pP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数据量：</a:t>
            </a:r>
            <a:r>
              <a:rPr sz="2000" kern="0" spc="-4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-10" dirty="0">
                <a:solidFill>
                  <a:srgbClr val="FFFF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250GB  </a:t>
            </a:r>
            <a:r>
              <a:rPr sz="2000" kern="0" spc="-20" dirty="0">
                <a:solidFill>
                  <a:srgbClr val="FFFF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构件数：</a:t>
            </a:r>
            <a:r>
              <a:rPr sz="2000" kern="0" spc="-3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000" kern="0" spc="-30" dirty="0">
                <a:solidFill>
                  <a:srgbClr val="FFFF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300</a:t>
            </a:r>
            <a:r>
              <a:rPr sz="2000" kern="0" spc="130" dirty="0">
                <a:solidFill>
                  <a:srgbClr val="FFFF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000" kern="0" spc="-3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万个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12" name="textbox 312"/>
          <p:cNvSpPr/>
          <p:nvPr/>
        </p:nvSpPr>
        <p:spPr>
          <a:xfrm>
            <a:off x="196215" y="5617692"/>
            <a:ext cx="11094084" cy="1188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8799830" algn="l" rtl="0" eaLnBrk="0">
              <a:lnSpc>
                <a:spcPct val="98000"/>
              </a:lnSpc>
            </a:pP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2000+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个</a:t>
            </a:r>
            <a:r>
              <a:rPr sz="1700" kern="0" spc="-3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模型</a:t>
            </a:r>
            <a:endParaRPr lang="en-US" altLang="en-US" sz="1700" dirty="0"/>
          </a:p>
          <a:p>
            <a:pPr marL="8804910" indent="635" algn="l" rtl="0" eaLnBrk="0">
              <a:lnSpc>
                <a:spcPct val="103000"/>
              </a:lnSpc>
            </a:pP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单个模型：千级部件数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面积：</a:t>
            </a:r>
            <a:r>
              <a:rPr sz="1700" kern="0" spc="-1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60 </a:t>
            </a: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平方公里</a:t>
            </a:r>
            <a:endParaRPr lang="en-US" altLang="en-US" sz="17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1000"/>
              </a:lnSpc>
              <a:spcBef>
                <a:spcPts val="0"/>
              </a:spcBef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P32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3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16" name="textbox 316"/>
          <p:cNvSpPr/>
          <p:nvPr/>
        </p:nvSpPr>
        <p:spPr>
          <a:xfrm>
            <a:off x="307401" y="3550132"/>
            <a:ext cx="6550025" cy="2416810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5240" algn="l" rtl="0" eaLnBrk="0">
              <a:lnSpc>
                <a:spcPct val="95000"/>
              </a:lnSpc>
            </a:pPr>
            <a:r>
              <a:rPr sz="15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上海地下空间设计研究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总院</a:t>
            </a:r>
            <a:endParaRPr lang="en-US" altLang="en-US" sz="15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5000"/>
              </a:lnSpc>
              <a:spcBef>
                <a:spcPts val="525"/>
              </a:spcBef>
            </a:pP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上海燃气工程设计研究院</a:t>
            </a:r>
            <a:endParaRPr lang="en-US" altLang="en-US" sz="17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5000"/>
              </a:lnSpc>
              <a:spcBef>
                <a:spcPts val="525"/>
              </a:spcBef>
            </a:pP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上海勘察设计研究总院</a:t>
            </a:r>
            <a:endParaRPr lang="en-US" altLang="en-US" sz="17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15240" algn="l" rtl="0" eaLnBrk="0">
              <a:lnSpc>
                <a:spcPct val="95000"/>
              </a:lnSpc>
              <a:spcBef>
                <a:spcPts val="465"/>
              </a:spcBef>
            </a:pPr>
            <a:r>
              <a:rPr sz="15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上海城市建设设计研究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总院</a:t>
            </a:r>
            <a:endParaRPr lang="en-US" altLang="en-US" sz="15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5240" algn="l" rtl="0" eaLnBrk="0">
              <a:lnSpc>
                <a:spcPct val="95000"/>
              </a:lnSpc>
              <a:spcBef>
                <a:spcPts val="460"/>
              </a:spcBef>
            </a:pPr>
            <a:r>
              <a:rPr sz="15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上海市政工程设计研究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总院</a:t>
            </a:r>
            <a:endParaRPr lang="en-US" altLang="en-US" sz="15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5000"/>
              </a:lnSpc>
              <a:spcBef>
                <a:spcPts val="525"/>
              </a:spcBef>
            </a:pP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中交水运规划设计研究院</a:t>
            </a:r>
            <a:endParaRPr lang="en-US" altLang="en-US" sz="17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5240" algn="l" rtl="0" eaLnBrk="0">
              <a:lnSpc>
                <a:spcPct val="91000"/>
              </a:lnSpc>
              <a:spcBef>
                <a:spcPts val="430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中交上海航道勘察设计研究院</a:t>
            </a:r>
            <a:endParaRPr lang="en-US" altLang="en-US" sz="14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15240" algn="l" rtl="0" eaLnBrk="0">
              <a:lnSpc>
                <a:spcPct val="91000"/>
              </a:lnSpc>
              <a:spcBef>
                <a:spcPts val="430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中交第三航务勘察设计研究院</a:t>
            </a:r>
            <a:endParaRPr lang="en-US" altLang="en-US" sz="14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877570" algn="l" rtl="0" eaLnBrk="0">
              <a:lnSpc>
                <a:spcPct val="96000"/>
              </a:lnSpc>
              <a:spcBef>
                <a:spcPts val="530"/>
              </a:spcBef>
            </a:pP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航天七院</a:t>
            </a:r>
            <a:endParaRPr lang="en-US" altLang="en-US" sz="17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400" dirty="0"/>
          </a:p>
          <a:p>
            <a:pPr marL="560070" algn="l" rtl="0" eaLnBrk="0">
              <a:lnSpc>
                <a:spcPct val="95000"/>
              </a:lnSpc>
              <a:spcBef>
                <a:spcPts val="0"/>
              </a:spcBef>
            </a:pPr>
            <a:r>
              <a:rPr sz="1700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中兵勘测设计院</a:t>
            </a:r>
            <a:endParaRPr lang="en-US" altLang="en-US" sz="1700" dirty="0"/>
          </a:p>
        </p:txBody>
      </p:sp>
      <p:sp>
        <p:nvSpPr>
          <p:cNvPr id="318" name="textbox 318"/>
          <p:cNvSpPr/>
          <p:nvPr/>
        </p:nvSpPr>
        <p:spPr>
          <a:xfrm>
            <a:off x="306558" y="529437"/>
            <a:ext cx="6526530" cy="1637664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330200" algn="l" rtl="0" eaLnBrk="0">
              <a:lnSpc>
                <a:spcPct val="95000"/>
              </a:lnSpc>
            </a:pP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深圳高速</a:t>
            </a:r>
            <a:endParaRPr lang="en-US" altLang="en-US" sz="17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4000"/>
              </a:lnSpc>
              <a:spcBef>
                <a:spcPts val="520"/>
              </a:spcBef>
            </a:pP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中国电建西北院</a:t>
            </a:r>
            <a:endParaRPr lang="en-US" altLang="en-US" sz="17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4000"/>
              </a:lnSpc>
              <a:spcBef>
                <a:spcPts val="525"/>
              </a:spcBef>
            </a:pP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中国电建中南院</a:t>
            </a:r>
            <a:endParaRPr lang="en-US" altLang="en-US" sz="17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4000"/>
              </a:lnSpc>
              <a:spcBef>
                <a:spcPts val="525"/>
              </a:spcBef>
            </a:pP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中国电建昆明院</a:t>
            </a:r>
            <a:endParaRPr lang="en-US" altLang="en-US" sz="17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5000"/>
              </a:lnSpc>
              <a:spcBef>
                <a:spcPts val="525"/>
              </a:spcBef>
            </a:pP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中国电建华东院</a:t>
            </a:r>
            <a:endParaRPr lang="en-US" altLang="en-US" sz="17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4000"/>
              </a:lnSpc>
              <a:spcBef>
                <a:spcPts val="525"/>
              </a:spcBef>
            </a:pP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中国电建成都院</a:t>
            </a:r>
            <a:endParaRPr lang="en-US" altLang="en-US" sz="17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marL="330200" algn="l" rtl="0" eaLnBrk="0">
              <a:lnSpc>
                <a:spcPct val="95000"/>
              </a:lnSpc>
              <a:spcBef>
                <a:spcPts val="520"/>
              </a:spcBef>
            </a:pP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中铁集团</a:t>
            </a:r>
            <a:endParaRPr lang="en-US" altLang="en-US" sz="17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marL="228600" algn="l" rtl="0" eaLnBrk="0">
              <a:lnSpc>
                <a:spcPct val="95000"/>
              </a:lnSpc>
              <a:spcBef>
                <a:spcPts val="520"/>
              </a:spcBef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中国建研院</a:t>
            </a:r>
            <a:endParaRPr lang="en-US" altLang="en-US" sz="17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5000"/>
              </a:lnSpc>
              <a:spcBef>
                <a:spcPts val="525"/>
              </a:spcBef>
            </a:pP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中国建筑设计院</a:t>
            </a:r>
            <a:endParaRPr lang="en-US" altLang="en-US" sz="17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400" dirty="0"/>
          </a:p>
          <a:p>
            <a:pPr marL="228600" algn="l" rtl="0" eaLnBrk="0">
              <a:lnSpc>
                <a:spcPct val="96000"/>
              </a:lnSpc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中国规划院</a:t>
            </a:r>
            <a:endParaRPr lang="en-US" altLang="en-US" sz="1700" dirty="0"/>
          </a:p>
        </p:txBody>
      </p:sp>
      <p:sp>
        <p:nvSpPr>
          <p:cNvPr id="320" name="textbox 320"/>
          <p:cNvSpPr/>
          <p:nvPr/>
        </p:nvSpPr>
        <p:spPr>
          <a:xfrm>
            <a:off x="7280545" y="3537432"/>
            <a:ext cx="4429125" cy="2341879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775970" algn="l" rtl="0" eaLnBrk="0">
              <a:lnSpc>
                <a:spcPct val="95000"/>
              </a:lnSpc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成都软易达</a:t>
            </a:r>
            <a:endParaRPr lang="en-US" altLang="en-US" sz="17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marL="1106170" algn="l" rtl="0" eaLnBrk="0">
              <a:lnSpc>
                <a:spcPct val="96000"/>
              </a:lnSpc>
              <a:spcBef>
                <a:spcPts val="525"/>
              </a:spcBef>
            </a:pPr>
            <a:r>
              <a:rPr sz="1700" kern="0" spc="1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达索</a:t>
            </a:r>
            <a:endParaRPr lang="en-US" altLang="en-US" sz="17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marL="890270" algn="l" rtl="0" eaLnBrk="0">
              <a:lnSpc>
                <a:spcPct val="95000"/>
              </a:lnSpc>
              <a:spcBef>
                <a:spcPts val="530"/>
              </a:spcBef>
            </a:pP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科大讯飞</a:t>
            </a:r>
            <a:endParaRPr lang="en-US" altLang="en-US" sz="17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marL="1106170" algn="l" rtl="0" eaLnBrk="0">
              <a:lnSpc>
                <a:spcPct val="95000"/>
              </a:lnSpc>
              <a:spcBef>
                <a:spcPts val="530"/>
              </a:spcBef>
            </a:pPr>
            <a:r>
              <a:rPr sz="1700" kern="0" spc="1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阿里</a:t>
            </a:r>
            <a:endParaRPr lang="en-US" altLang="en-US" sz="17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marL="1106170" algn="l" rtl="0" eaLnBrk="0">
              <a:lnSpc>
                <a:spcPct val="95000"/>
              </a:lnSpc>
              <a:spcBef>
                <a:spcPts val="525"/>
              </a:spcBef>
            </a:pPr>
            <a:r>
              <a:rPr sz="1700" kern="0" spc="1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华为</a:t>
            </a:r>
            <a:endParaRPr lang="en-US" altLang="en-US" sz="1700" dirty="0"/>
          </a:p>
          <a:p>
            <a:pPr algn="l" rtl="0" eaLnBrk="0">
              <a:lnSpc>
                <a:spcPct val="118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1000" dirty="0"/>
          </a:p>
          <a:p>
            <a:pPr marL="27940" algn="l" rtl="0" eaLnBrk="0">
              <a:lnSpc>
                <a:spcPct val="95000"/>
              </a:lnSpc>
              <a:spcBef>
                <a:spcPts val="460"/>
              </a:spcBef>
            </a:pPr>
            <a:r>
              <a:rPr sz="15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水利部上海勘测设计研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究院</a:t>
            </a:r>
            <a:endParaRPr lang="en-US" altLang="en-US" sz="15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上海建筑科学研究院</a:t>
            </a:r>
            <a:endParaRPr lang="en-US" altLang="en-US" sz="1700" dirty="0"/>
          </a:p>
        </p:txBody>
      </p:sp>
      <p:sp>
        <p:nvSpPr>
          <p:cNvPr id="322" name="textbox 322"/>
          <p:cNvSpPr/>
          <p:nvPr/>
        </p:nvSpPr>
        <p:spPr>
          <a:xfrm>
            <a:off x="7255216" y="631037"/>
            <a:ext cx="4454525" cy="1348105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0" algn="l" rtl="0" eaLnBrk="0">
              <a:lnSpc>
                <a:spcPct val="95000"/>
              </a:lnSpc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安徽交通院</a:t>
            </a:r>
            <a:endParaRPr lang="en-US" altLang="en-US" sz="17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marL="127000" algn="l" rtl="0" eaLnBrk="0">
              <a:lnSpc>
                <a:spcPct val="96000"/>
              </a:lnSpc>
              <a:spcBef>
                <a:spcPts val="525"/>
              </a:spcBef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河南交通院</a:t>
            </a:r>
            <a:endParaRPr lang="en-US" altLang="en-US" sz="17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marL="127000" algn="l" rtl="0" eaLnBrk="0">
              <a:lnSpc>
                <a:spcPct val="95000"/>
              </a:lnSpc>
              <a:spcBef>
                <a:spcPts val="520"/>
              </a:spcBef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山东交通院</a:t>
            </a:r>
            <a:endParaRPr lang="en-US" altLang="en-US" sz="17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marL="127000" algn="l" rtl="0" eaLnBrk="0">
              <a:lnSpc>
                <a:spcPct val="95000"/>
              </a:lnSpc>
              <a:spcBef>
                <a:spcPts val="525"/>
              </a:spcBef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甘肃交通院</a:t>
            </a:r>
            <a:endParaRPr lang="en-US" altLang="en-US" sz="17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marL="127000" algn="l" rtl="0" eaLnBrk="0">
              <a:lnSpc>
                <a:spcPct val="94000"/>
              </a:lnSpc>
              <a:spcBef>
                <a:spcPts val="530"/>
              </a:spcBef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四川公路院</a:t>
            </a:r>
            <a:endParaRPr lang="en-US" altLang="en-US" sz="17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marL="127000" algn="l" rtl="0" eaLnBrk="0">
              <a:lnSpc>
                <a:spcPct val="95000"/>
              </a:lnSpc>
              <a:spcBef>
                <a:spcPts val="525"/>
              </a:spcBef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四川交通院</a:t>
            </a:r>
            <a:endParaRPr lang="en-US" altLang="en-US" sz="17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交通部公路院</a:t>
            </a:r>
            <a:endParaRPr lang="en-US" altLang="en-US" sz="1700" dirty="0"/>
          </a:p>
        </p:txBody>
      </p:sp>
      <p:sp>
        <p:nvSpPr>
          <p:cNvPr id="324" name="textbox 324"/>
          <p:cNvSpPr/>
          <p:nvPr/>
        </p:nvSpPr>
        <p:spPr>
          <a:xfrm>
            <a:off x="651456" y="2589214"/>
            <a:ext cx="6356984" cy="641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4400" b="1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SuperMap BIM+GIS </a:t>
            </a:r>
            <a:r>
              <a:rPr sz="4400" b="1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生态</a:t>
            </a:r>
            <a:endParaRPr lang="en-US" altLang="en-US" sz="4400" dirty="0"/>
          </a:p>
        </p:txBody>
      </p:sp>
      <p:sp>
        <p:nvSpPr>
          <p:cNvPr id="326" name="textbox 326"/>
          <p:cNvSpPr/>
          <p:nvPr/>
        </p:nvSpPr>
        <p:spPr>
          <a:xfrm>
            <a:off x="10006558" y="2955137"/>
            <a:ext cx="1385569" cy="2876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060"/>
              </a:lnSpc>
            </a:pP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持续增加中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…</a:t>
            </a:r>
            <a:endParaRPr lang="en-US" altLang="en-US" sz="1700" dirty="0"/>
          </a:p>
        </p:txBody>
      </p:sp>
      <p:sp>
        <p:nvSpPr>
          <p:cNvPr id="328" name="textbox 328"/>
          <p:cNvSpPr/>
          <p:nvPr/>
        </p:nvSpPr>
        <p:spPr>
          <a:xfrm>
            <a:off x="7049966" y="2589214"/>
            <a:ext cx="520700" cy="666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algn="r" rtl="0" eaLnBrk="0">
              <a:lnSpc>
                <a:spcPct val="100000"/>
              </a:lnSpc>
            </a:pPr>
            <a:r>
              <a:rPr sz="4200" b="1" kern="0" spc="-3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圈</a:t>
            </a:r>
            <a:endParaRPr lang="en-US" altLang="en-US" sz="4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icture 3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32" name="textbox 332"/>
          <p:cNvSpPr/>
          <p:nvPr/>
        </p:nvSpPr>
        <p:spPr>
          <a:xfrm>
            <a:off x="71501" y="5121757"/>
            <a:ext cx="5262879" cy="1046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09220" algn="l" rtl="0" eaLnBrk="0">
              <a:lnSpc>
                <a:spcPct val="89000"/>
              </a:lnSpc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XA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规划建设管理平台</a:t>
            </a:r>
            <a:endParaRPr lang="en-US" altLang="en-US" sz="1700" dirty="0"/>
          </a:p>
          <a:p>
            <a:pPr marL="116840" algn="l" rtl="0" eaLnBrk="0">
              <a:lnSpc>
                <a:spcPts val="2085"/>
              </a:lnSpc>
            </a:pP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香港城市规划三维平台</a:t>
            </a:r>
            <a:endParaRPr lang="en-US" altLang="en-US" sz="1700" dirty="0"/>
          </a:p>
          <a:p>
            <a:pPr marL="12700" algn="l" rtl="0" eaLnBrk="0">
              <a:lnSpc>
                <a:spcPct val="83000"/>
              </a:lnSpc>
              <a:spcBef>
                <a:spcPts val="530"/>
              </a:spcBef>
            </a:pP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威海城市设计数字化平台</a:t>
            </a:r>
            <a:endParaRPr lang="en-US" altLang="en-US" sz="1700" dirty="0"/>
          </a:p>
          <a:p>
            <a:pPr algn="r" rtl="0" eaLnBrk="0">
              <a:lnSpc>
                <a:spcPct val="94000"/>
              </a:lnSpc>
              <a:spcBef>
                <a:spcPts val="5"/>
              </a:spcBef>
            </a:pP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珠三角水资源配置工程中的</a:t>
            </a:r>
            <a:endParaRPr lang="en-US" altLang="en-US" sz="1700" dirty="0"/>
          </a:p>
        </p:txBody>
      </p:sp>
      <p:sp>
        <p:nvSpPr>
          <p:cNvPr id="334" name="textbox 334"/>
          <p:cNvSpPr/>
          <p:nvPr/>
        </p:nvSpPr>
        <p:spPr>
          <a:xfrm>
            <a:off x="2587802" y="6142202"/>
            <a:ext cx="5730875" cy="619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marL="2530475" indent="-2517775" algn="l" rtl="0" eaLnBrk="0">
              <a:lnSpc>
                <a:spcPct val="113000"/>
              </a:lnSpc>
            </a:pPr>
            <a:r>
              <a:rPr sz="2700" kern="0" spc="0" baseline="800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BIM</a:t>
            </a:r>
            <a:r>
              <a:rPr sz="2700" kern="0" spc="50" baseline="800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</a:t>
            </a:r>
            <a:r>
              <a:rPr sz="2700" kern="0" spc="0" baseline="800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GIS</a:t>
            </a: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2700" kern="0" spc="50" baseline="80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三维精细化协同</a:t>
            </a: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</a:t>
            </a:r>
            <a:r>
              <a:rPr sz="2700" kern="0" spc="40" baseline="-80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北京副中心智慧监管平台</a:t>
            </a:r>
            <a:r>
              <a:rPr sz="17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天津滨海建投轨道项目管理平台</a:t>
            </a:r>
            <a:endParaRPr lang="en-US" altLang="en-US" sz="1700" dirty="0"/>
          </a:p>
        </p:txBody>
      </p:sp>
      <p:sp>
        <p:nvSpPr>
          <p:cNvPr id="336" name="textbox 336"/>
          <p:cNvSpPr/>
          <p:nvPr/>
        </p:nvSpPr>
        <p:spPr>
          <a:xfrm>
            <a:off x="8923401" y="5655157"/>
            <a:ext cx="3218179" cy="815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5240" algn="l" rtl="0" eaLnBrk="0">
              <a:lnSpc>
                <a:spcPct val="100000"/>
              </a:lnSpc>
            </a:pP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上海中心</a:t>
            </a:r>
            <a:r>
              <a:rPr sz="1700" kern="0" spc="-2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BIM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运营平台</a:t>
            </a:r>
            <a:endParaRPr lang="en-US" altLang="en-US" sz="1700" dirty="0"/>
          </a:p>
          <a:p>
            <a:pPr marL="12700" indent="2540" algn="l" rtl="0" eaLnBrk="0">
              <a:lnSpc>
                <a:spcPct val="102000"/>
              </a:lnSpc>
              <a:spcBef>
                <a:spcPts val="15"/>
              </a:spcBef>
            </a:pP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成都市二环路道路桥梁信息系统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雅砻江流域三维可视化展示平台</a:t>
            </a:r>
            <a:endParaRPr lang="en-US" altLang="en-US" sz="1700" dirty="0"/>
          </a:p>
        </p:txBody>
      </p:sp>
      <p:sp>
        <p:nvSpPr>
          <p:cNvPr id="338" name="textbox 338"/>
          <p:cNvSpPr/>
          <p:nvPr/>
        </p:nvSpPr>
        <p:spPr>
          <a:xfrm>
            <a:off x="7021068" y="5166791"/>
            <a:ext cx="1234439" cy="374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施工建设</a:t>
            </a:r>
            <a:endParaRPr lang="en-US" altLang="en-US" sz="2300" dirty="0"/>
          </a:p>
        </p:txBody>
      </p:sp>
      <p:sp>
        <p:nvSpPr>
          <p:cNvPr id="340" name="textbox 340"/>
          <p:cNvSpPr/>
          <p:nvPr/>
        </p:nvSpPr>
        <p:spPr>
          <a:xfrm>
            <a:off x="8482786" y="3998391"/>
            <a:ext cx="1233169" cy="372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运营管理</a:t>
            </a:r>
            <a:endParaRPr lang="en-US" altLang="en-US" sz="2300" dirty="0"/>
          </a:p>
        </p:txBody>
      </p:sp>
      <p:sp>
        <p:nvSpPr>
          <p:cNvPr id="342" name="textbox 342"/>
          <p:cNvSpPr/>
          <p:nvPr/>
        </p:nvSpPr>
        <p:spPr>
          <a:xfrm>
            <a:off x="2743606" y="4099991"/>
            <a:ext cx="622300" cy="3752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23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规划</a:t>
            </a:r>
            <a:endParaRPr lang="en-US" altLang="en-US" sz="2300" dirty="0"/>
          </a:p>
        </p:txBody>
      </p:sp>
      <p:sp>
        <p:nvSpPr>
          <p:cNvPr id="344" name="textbox 344"/>
          <p:cNvSpPr/>
          <p:nvPr/>
        </p:nvSpPr>
        <p:spPr>
          <a:xfrm>
            <a:off x="5312664" y="4252391"/>
            <a:ext cx="618490" cy="374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设计</a:t>
            </a:r>
            <a:endParaRPr lang="en-US" altLang="en-US" sz="2300" dirty="0"/>
          </a:p>
        </p:txBody>
      </p:sp>
      <p:sp>
        <p:nvSpPr>
          <p:cNvPr id="346" name="textbox 346"/>
          <p:cNvSpPr/>
          <p:nvPr/>
        </p:nvSpPr>
        <p:spPr>
          <a:xfrm>
            <a:off x="9994772" y="3042132"/>
            <a:ext cx="241934" cy="288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075"/>
              </a:lnSpc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是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3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50" name="textbox 350"/>
          <p:cNvSpPr/>
          <p:nvPr/>
        </p:nvSpPr>
        <p:spPr>
          <a:xfrm>
            <a:off x="3134461" y="2009800"/>
            <a:ext cx="5495290" cy="1957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7100" b="1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城市神经网络</a:t>
            </a:r>
            <a:endParaRPr lang="en-US" altLang="en-US" sz="71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600" dirty="0"/>
          </a:p>
          <a:p>
            <a:pPr marL="769620" algn="l" rtl="0" eaLnBrk="0">
              <a:lnSpc>
                <a:spcPct val="98000"/>
              </a:lnSpc>
              <a:spcBef>
                <a:spcPts val="0"/>
              </a:spcBef>
            </a:pPr>
            <a:r>
              <a:rPr sz="27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从单体建筑到城市建筑群</a:t>
            </a:r>
            <a:endParaRPr lang="en-US" altLang="en-US" sz="2700" dirty="0"/>
          </a:p>
        </p:txBody>
      </p:sp>
      <p:sp>
        <p:nvSpPr>
          <p:cNvPr id="352" name="textbox 352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P35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3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56" name="textbox 356"/>
          <p:cNvSpPr/>
          <p:nvPr/>
        </p:nvSpPr>
        <p:spPr>
          <a:xfrm>
            <a:off x="210388" y="5838054"/>
            <a:ext cx="10203815" cy="979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5760"/>
              </a:lnSpc>
            </a:pPr>
            <a:r>
              <a:rPr sz="4400" b="1" kern="0" spc="-1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三维网络（交通网络</a:t>
            </a:r>
            <a:r>
              <a:rPr sz="4400" kern="0" spc="-11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4400" b="1" kern="0" spc="-17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 </a:t>
            </a:r>
            <a:r>
              <a:rPr sz="4400" b="1" kern="0" spc="-1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设施网络）</a:t>
            </a:r>
            <a:endParaRPr lang="en-US" altLang="en-US" sz="4400" dirty="0"/>
          </a:p>
          <a:p>
            <a:pPr marL="12700" algn="l" rtl="0" eaLnBrk="0">
              <a:lnSpc>
                <a:spcPct val="85000"/>
              </a:lnSpc>
              <a:spcBef>
                <a:spcPts val="20"/>
              </a:spcBef>
            </a:pPr>
            <a:r>
              <a:rPr sz="1700" b="1" kern="0" spc="0" dirty="0">
                <a:solidFill>
                  <a:srgbClr val="90909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P36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icture 3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60" name="textbox 360"/>
          <p:cNvSpPr/>
          <p:nvPr/>
        </p:nvSpPr>
        <p:spPr>
          <a:xfrm>
            <a:off x="210388" y="5931219"/>
            <a:ext cx="8652509" cy="8864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algn="r" rtl="0" eaLnBrk="0">
              <a:lnSpc>
                <a:spcPct val="94000"/>
              </a:lnSpc>
            </a:pPr>
            <a:r>
              <a:rPr sz="4400" b="1" kern="0" spc="-2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抽象网络（建筑阻挡）</a:t>
            </a:r>
            <a:endParaRPr lang="en-US" altLang="en-US" sz="4400" dirty="0"/>
          </a:p>
          <a:p>
            <a:pPr marL="12700" algn="l" rtl="0" eaLnBrk="0">
              <a:lnSpc>
                <a:spcPct val="88000"/>
              </a:lnSpc>
              <a:spcBef>
                <a:spcPts val="20"/>
              </a:spcBef>
            </a:pPr>
            <a:r>
              <a:rPr sz="1700" b="1" kern="0" spc="0" dirty="0">
                <a:solidFill>
                  <a:srgbClr val="90909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P37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icture 3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64" name="textbox 364"/>
          <p:cNvSpPr/>
          <p:nvPr/>
        </p:nvSpPr>
        <p:spPr>
          <a:xfrm>
            <a:off x="3296224" y="6083619"/>
            <a:ext cx="5592445" cy="665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" dirty="0"/>
          </a:p>
          <a:p>
            <a:pPr algn="r" rtl="0" eaLnBrk="0">
              <a:lnSpc>
                <a:spcPct val="95000"/>
              </a:lnSpc>
              <a:spcBef>
                <a:spcPts val="0"/>
              </a:spcBef>
            </a:pPr>
            <a:r>
              <a:rPr sz="4400" b="1" kern="0" spc="-2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抽象网络（职住分析）</a:t>
            </a:r>
            <a:endParaRPr lang="en-US" altLang="en-US" sz="4400" dirty="0"/>
          </a:p>
        </p:txBody>
      </p:sp>
      <p:sp>
        <p:nvSpPr>
          <p:cNvPr id="366" name="textbox 366"/>
          <p:cNvSpPr/>
          <p:nvPr/>
        </p:nvSpPr>
        <p:spPr>
          <a:xfrm>
            <a:off x="210388" y="6561988"/>
            <a:ext cx="438150" cy="255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700" b="1" kern="0" spc="0" dirty="0">
                <a:solidFill>
                  <a:srgbClr val="90909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P38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3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70" name="textbox 370"/>
          <p:cNvSpPr/>
          <p:nvPr/>
        </p:nvSpPr>
        <p:spPr>
          <a:xfrm>
            <a:off x="4018603" y="2009800"/>
            <a:ext cx="3676650" cy="1955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100" dirty="0"/>
          </a:p>
          <a:p>
            <a:pPr marL="29845" algn="l" rtl="0" eaLnBrk="0">
              <a:lnSpc>
                <a:spcPct val="96000"/>
              </a:lnSpc>
              <a:spcBef>
                <a:spcPts val="0"/>
              </a:spcBef>
            </a:pPr>
            <a:r>
              <a:rPr sz="7100" b="1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城市感知</a:t>
            </a:r>
            <a:endParaRPr lang="en-US" altLang="en-US" sz="71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600" dirty="0"/>
          </a:p>
          <a:p>
            <a:pPr marL="12700" algn="l" rtl="0" eaLnBrk="0">
              <a:lnSpc>
                <a:spcPct val="98000"/>
              </a:lnSpc>
              <a:spcBef>
                <a:spcPts val="5"/>
              </a:spcBef>
            </a:pPr>
            <a:r>
              <a:rPr sz="27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从静态城市到动态城市</a:t>
            </a:r>
            <a:endParaRPr lang="en-US" altLang="en-US" sz="2700" dirty="0"/>
          </a:p>
        </p:txBody>
      </p:sp>
      <p:sp>
        <p:nvSpPr>
          <p:cNvPr id="372" name="textbox 372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P39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3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76" name="textbox 376"/>
          <p:cNvSpPr/>
          <p:nvPr/>
        </p:nvSpPr>
        <p:spPr>
          <a:xfrm>
            <a:off x="3149092" y="4161383"/>
            <a:ext cx="5982334" cy="1066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141730" algn="l" rtl="0" eaLnBrk="0">
              <a:lnSpc>
                <a:spcPct val="97000"/>
              </a:lnSpc>
            </a:pPr>
            <a:r>
              <a:rPr sz="4700" b="1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城市感知体系</a:t>
            </a:r>
            <a:endParaRPr lang="en-US" altLang="en-US" sz="4700" dirty="0"/>
          </a:p>
          <a:p>
            <a:pPr marL="12700" algn="l" rtl="0" eaLnBrk="0">
              <a:lnSpc>
                <a:spcPct val="95000"/>
              </a:lnSpc>
              <a:spcBef>
                <a:spcPts val="105"/>
              </a:spcBef>
            </a:pPr>
            <a:r>
              <a:rPr sz="2300" b="1" kern="0" spc="8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 </a:t>
            </a:r>
            <a:r>
              <a:rPr sz="23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传感器、浮动交通、智能设备、社交媒体）</a:t>
            </a:r>
            <a:endParaRPr lang="en-US" altLang="en-US" sz="2300" dirty="0"/>
          </a:p>
        </p:txBody>
      </p:sp>
      <p:sp>
        <p:nvSpPr>
          <p:cNvPr id="378" name="textbox 378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P40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000500" y="178308"/>
            <a:ext cx="6667500" cy="4800599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textbox 36"/>
          <p:cNvSpPr/>
          <p:nvPr/>
        </p:nvSpPr>
        <p:spPr>
          <a:xfrm>
            <a:off x="922400" y="5390362"/>
            <a:ext cx="10784205" cy="10915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3335" algn="l" rtl="0" eaLnBrk="0">
              <a:lnSpc>
                <a:spcPct val="100000"/>
              </a:lnSpc>
            </a:pP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深入贯彻落实新发展理念，把城市作为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“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有机生命体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”</a:t>
            </a:r>
            <a:r>
              <a:rPr sz="1700" kern="0" spc="-26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，从解决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“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城市病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”</a:t>
            </a:r>
            <a:r>
              <a:rPr sz="1700" kern="0" spc="-38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突出问题入手，统筹城市规划</a:t>
            </a:r>
            <a:endParaRPr lang="en-US" altLang="en-US" sz="1700" dirty="0"/>
          </a:p>
          <a:p>
            <a:pPr marL="15875" algn="l" rtl="0" eaLnBrk="0">
              <a:lnSpc>
                <a:spcPct val="99000"/>
              </a:lnSpc>
              <a:spcBef>
                <a:spcPts val="195"/>
              </a:spcBef>
            </a:pP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建设管理，推动城市高质量发展。建立和完善城市建设管理和人居环境质量评价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体系，开展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“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美丽城市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”</a:t>
            </a:r>
            <a:endParaRPr lang="en-US" altLang="en-US" sz="1700" dirty="0"/>
          </a:p>
          <a:p>
            <a:pPr marL="12700" indent="3175" algn="l" rtl="0" eaLnBrk="0">
              <a:lnSpc>
                <a:spcPct val="100000"/>
              </a:lnSpc>
              <a:spcBef>
                <a:spcPts val="65"/>
              </a:spcBef>
            </a:pP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建设试点。加快</a:t>
            </a:r>
            <a:r>
              <a:rPr sz="1700" kern="0" spc="-2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b="1" kern="0" spc="90" dirty="0">
                <a:solidFill>
                  <a:srgbClr val="FF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构建部、省、市三级</a:t>
            </a:r>
            <a:r>
              <a:rPr sz="1700" kern="0" spc="-310" dirty="0">
                <a:solidFill>
                  <a:srgbClr val="FF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b="1" kern="0" spc="0" dirty="0">
                <a:solidFill>
                  <a:srgbClr val="FF000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CIM</a:t>
            </a:r>
            <a:r>
              <a:rPr sz="1700" b="1" kern="0" spc="90" dirty="0">
                <a:solidFill>
                  <a:srgbClr val="FF0000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1700" b="1" kern="0" spc="90" dirty="0">
                <a:solidFill>
                  <a:srgbClr val="FF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平台</a:t>
            </a:r>
            <a:r>
              <a:rPr sz="1700" kern="0" spc="-300" dirty="0">
                <a:solidFill>
                  <a:srgbClr val="FF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建设框架体系。系统化全域推进海绵城市建设，推进基础设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施补短板和更新改造专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项行动。</a:t>
            </a:r>
            <a:endParaRPr lang="en-US" altLang="en-US" sz="1700" dirty="0"/>
          </a:p>
        </p:txBody>
      </p:sp>
      <p:sp>
        <p:nvSpPr>
          <p:cNvPr id="38" name="textbox 38"/>
          <p:cNvSpPr/>
          <p:nvPr/>
        </p:nvSpPr>
        <p:spPr>
          <a:xfrm>
            <a:off x="1212900" y="2509951"/>
            <a:ext cx="2533650" cy="14249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lang="en-US" altLang="en-US" sz="100" dirty="0"/>
          </a:p>
          <a:p>
            <a:pPr marL="17145" indent="-5080" algn="l" rtl="0" eaLnBrk="0">
              <a:lnSpc>
                <a:spcPct val="100000"/>
              </a:lnSpc>
            </a:pPr>
            <a:r>
              <a:rPr sz="2300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2019 </a:t>
            </a:r>
            <a:r>
              <a:rPr sz="23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年</a:t>
            </a:r>
            <a:r>
              <a:rPr sz="2300" kern="0" spc="-2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12</a:t>
            </a:r>
            <a:r>
              <a:rPr sz="2300" kern="0" spc="18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月</a:t>
            </a:r>
            <a:r>
              <a:rPr sz="2300" kern="0" spc="-5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23  </a:t>
            </a:r>
            <a:r>
              <a:rPr sz="23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日</a:t>
            </a:r>
            <a:r>
              <a:rPr sz="23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3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全国住房和城乡</a:t>
            </a:r>
            <a:endParaRPr lang="en-US" altLang="en-US" sz="2300" dirty="0"/>
          </a:p>
          <a:p>
            <a:pPr marL="24765" indent="-3175" algn="l" rtl="0" eaLnBrk="0">
              <a:lnSpc>
                <a:spcPct val="99000"/>
              </a:lnSpc>
              <a:spcBef>
                <a:spcPts val="50"/>
              </a:spcBef>
            </a:pPr>
            <a:r>
              <a:rPr sz="23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建设工作会议在</a:t>
            </a:r>
            <a:r>
              <a:rPr sz="23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</a:t>
            </a:r>
            <a:r>
              <a:rPr sz="23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京召开</a:t>
            </a:r>
            <a:endParaRPr lang="en-US" altLang="en-US" sz="2300" dirty="0"/>
          </a:p>
        </p:txBody>
      </p:sp>
      <p:sp>
        <p:nvSpPr>
          <p:cNvPr id="40" name="textbox 40"/>
          <p:cNvSpPr/>
          <p:nvPr/>
        </p:nvSpPr>
        <p:spPr>
          <a:xfrm>
            <a:off x="5072357" y="376973"/>
            <a:ext cx="2047239" cy="605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政策导向</a:t>
            </a:r>
            <a:endParaRPr lang="en-US" altLang="en-US" sz="3900" dirty="0"/>
          </a:p>
        </p:txBody>
      </p:sp>
      <p:sp>
        <p:nvSpPr>
          <p:cNvPr id="42" name="textbox 42"/>
          <p:cNvSpPr/>
          <p:nvPr/>
        </p:nvSpPr>
        <p:spPr>
          <a:xfrm>
            <a:off x="196215" y="6571639"/>
            <a:ext cx="2736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16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r4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icture 3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8600" y="1028700"/>
            <a:ext cx="11036807" cy="5219700"/>
          </a:xfrm>
          <a:prstGeom prst="rect">
            <a:avLst/>
          </a:prstGeom>
        </p:spPr>
      </p:pic>
      <p:pic>
        <p:nvPicPr>
          <p:cNvPr id="382" name="picture 3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84" name="textbox 384"/>
          <p:cNvSpPr/>
          <p:nvPr/>
        </p:nvSpPr>
        <p:spPr>
          <a:xfrm>
            <a:off x="1258282" y="336968"/>
            <a:ext cx="10561955" cy="582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SuperMap</a:t>
            </a:r>
            <a:r>
              <a:rPr sz="3900" b="1" kern="0" spc="1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900" b="1" kern="0" spc="1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大数据全面拥抱物联网（</a:t>
            </a: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GIS</a:t>
            </a:r>
            <a:r>
              <a:rPr sz="3900" b="1" kern="0" spc="1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+ </a:t>
            </a: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IoT</a:t>
            </a:r>
            <a:r>
              <a:rPr sz="3900" b="1" kern="0" spc="1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lang="en-US" altLang="en-US" sz="3900" dirty="0"/>
          </a:p>
        </p:txBody>
      </p:sp>
      <p:sp>
        <p:nvSpPr>
          <p:cNvPr id="386" name="textbox 386"/>
          <p:cNvSpPr/>
          <p:nvPr/>
        </p:nvSpPr>
        <p:spPr>
          <a:xfrm>
            <a:off x="3016908" y="3536253"/>
            <a:ext cx="3100070" cy="635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12700" indent="-635" algn="l" rtl="0" eaLnBrk="0">
              <a:lnSpc>
                <a:spcPct val="95000"/>
              </a:lnSpc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针对万物互联的行业需求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</a:t>
            </a:r>
            <a:r>
              <a:rPr sz="1400" kern="0" spc="-2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SuperMap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提供了基于</a:t>
            </a:r>
            <a:r>
              <a:rPr sz="1400" kern="0" spc="-2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GIS</a:t>
            </a:r>
            <a:r>
              <a:rPr sz="1400" kern="0" spc="11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的物联网技术方案，为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各个行业提供智能化技术支持。</a:t>
            </a:r>
            <a:endParaRPr lang="en-US" altLang="en-US" sz="1400" dirty="0"/>
          </a:p>
        </p:txBody>
      </p:sp>
      <p:graphicFrame>
        <p:nvGraphicFramePr>
          <p:cNvPr id="388" name="table 388"/>
          <p:cNvGraphicFramePr>
            <a:graphicFrameLocks noGrp="1"/>
          </p:cNvGraphicFramePr>
          <p:nvPr/>
        </p:nvGraphicFramePr>
        <p:xfrm>
          <a:off x="457136" y="5523267"/>
          <a:ext cx="1858645" cy="708659"/>
        </p:xfrm>
        <a:graphic>
          <a:graphicData uri="http://schemas.openxmlformats.org/drawingml/2006/table">
            <a:tbl>
              <a:tblPr>
                <a:solidFill>
                  <a:srgbClr val="000000"/>
                </a:solidFill>
              </a:tblPr>
              <a:tblGrid>
                <a:gridCol w="1858645"/>
              </a:tblGrid>
              <a:tr h="3390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400" dirty="0"/>
                    </a:p>
                    <a:p>
                      <a:pPr marL="631825" algn="l" rtl="0" eaLnBrk="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读卡器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82000"/>
                        </a:lnSpc>
                      </a:pPr>
                      <a:endParaRPr lang="en-US" altLang="en-US" sz="100" dirty="0"/>
                    </a:p>
                    <a:p>
                      <a:pPr marL="733425" algn="l" rtl="0" eaLnBrk="0">
                        <a:lnSpc>
                          <a:spcPct val="89000"/>
                        </a:lnSpc>
                      </a:pPr>
                      <a:r>
                        <a:rPr sz="15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GPS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390" name="textbox 390"/>
          <p:cNvSpPr/>
          <p:nvPr/>
        </p:nvSpPr>
        <p:spPr>
          <a:xfrm>
            <a:off x="5617173" y="2119818"/>
            <a:ext cx="3739515" cy="205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2100" b="1" kern="0" spc="0" baseline="2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iObjects</a:t>
            </a:r>
            <a:r>
              <a:rPr sz="1300" b="1" kern="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</a:t>
            </a:r>
            <a:r>
              <a:rPr sz="14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iDesktop</a:t>
            </a:r>
            <a:r>
              <a:rPr sz="1400" b="1" kern="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</a:t>
            </a:r>
            <a:r>
              <a:rPr sz="2100" b="1" kern="0" spc="0" baseline="-5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iMobile</a:t>
            </a:r>
            <a:r>
              <a:rPr sz="1300" b="1" kern="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</a:t>
            </a:r>
            <a:r>
              <a:rPr sz="1300" b="1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sz="14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iClient</a:t>
            </a:r>
            <a:endParaRPr lang="en-US" altLang="en-US" sz="1400" dirty="0"/>
          </a:p>
        </p:txBody>
      </p:sp>
      <p:sp>
        <p:nvSpPr>
          <p:cNvPr id="392" name="textbox 392"/>
          <p:cNvSpPr/>
          <p:nvPr/>
        </p:nvSpPr>
        <p:spPr>
          <a:xfrm>
            <a:off x="1073079" y="4636121"/>
            <a:ext cx="628650" cy="8566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传感器</a:t>
            </a:r>
            <a:endParaRPr lang="en-US" altLang="en-US" sz="1500" dirty="0"/>
          </a:p>
          <a:p>
            <a:pPr marL="114935" algn="l" rtl="0" eaLnBrk="0">
              <a:lnSpc>
                <a:spcPct val="88000"/>
              </a:lnSpc>
              <a:spcBef>
                <a:spcPts val="650"/>
              </a:spcBef>
            </a:pPr>
            <a:r>
              <a:rPr sz="1500" kern="0" spc="1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RFID</a:t>
            </a:r>
            <a:endParaRPr lang="en-US" altLang="en-US" sz="1500" dirty="0"/>
          </a:p>
          <a:p>
            <a:pPr algn="l" rtl="0" eaLnBrk="0">
              <a:lnSpc>
                <a:spcPct val="117000"/>
              </a:lnSpc>
            </a:pPr>
            <a:endParaRPr lang="en-US" altLang="en-US" sz="500" dirty="0"/>
          </a:p>
          <a:p>
            <a:pPr marL="13970" algn="l" rtl="0" eaLnBrk="0">
              <a:lnSpc>
                <a:spcPct val="100000"/>
              </a:lnSpc>
              <a:spcBef>
                <a:spcPts val="5"/>
              </a:spcBef>
            </a:pPr>
            <a:r>
              <a:rPr sz="15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摄像头</a:t>
            </a:r>
            <a:endParaRPr lang="en-US" altLang="en-US" sz="1500" dirty="0"/>
          </a:p>
        </p:txBody>
      </p:sp>
      <p:sp>
        <p:nvSpPr>
          <p:cNvPr id="394" name="textbox 394"/>
          <p:cNvSpPr/>
          <p:nvPr/>
        </p:nvSpPr>
        <p:spPr>
          <a:xfrm>
            <a:off x="796315" y="1128242"/>
            <a:ext cx="1159510" cy="285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物联感知层</a:t>
            </a:r>
            <a:endParaRPr lang="en-US" altLang="en-US" sz="1700" dirty="0"/>
          </a:p>
        </p:txBody>
      </p:sp>
      <p:sp>
        <p:nvSpPr>
          <p:cNvPr id="396" name="textbox 396"/>
          <p:cNvSpPr/>
          <p:nvPr/>
        </p:nvSpPr>
        <p:spPr>
          <a:xfrm>
            <a:off x="9724665" y="5105338"/>
            <a:ext cx="1270635" cy="229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分布式分析服务</a:t>
            </a:r>
            <a:endParaRPr lang="en-US" altLang="en-US" sz="1400" dirty="0"/>
          </a:p>
        </p:txBody>
      </p:sp>
      <p:sp>
        <p:nvSpPr>
          <p:cNvPr id="398" name="textbox 398"/>
          <p:cNvSpPr/>
          <p:nvPr/>
        </p:nvSpPr>
        <p:spPr>
          <a:xfrm>
            <a:off x="3544646" y="5279237"/>
            <a:ext cx="455930" cy="5575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lang="en-US" altLang="en-US" sz="100" dirty="0"/>
          </a:p>
          <a:p>
            <a:pPr marL="108585" indent="-95885" algn="l" rtl="0" eaLnBrk="0">
              <a:lnSpc>
                <a:spcPct val="103000"/>
              </a:lnSpc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网络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层</a:t>
            </a:r>
            <a:endParaRPr lang="en-US" altLang="en-US" sz="1700" dirty="0"/>
          </a:p>
        </p:txBody>
      </p:sp>
      <p:sp>
        <p:nvSpPr>
          <p:cNvPr id="400" name="textbox 400"/>
          <p:cNvSpPr/>
          <p:nvPr/>
        </p:nvSpPr>
        <p:spPr>
          <a:xfrm>
            <a:off x="7663311" y="5085271"/>
            <a:ext cx="786130" cy="261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55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iDataStore</a:t>
            </a:r>
            <a:endParaRPr lang="en-US" altLang="en-US" sz="1400" dirty="0"/>
          </a:p>
        </p:txBody>
      </p:sp>
      <p:sp>
        <p:nvSpPr>
          <p:cNvPr id="402" name="textbox 402"/>
          <p:cNvSpPr/>
          <p:nvPr/>
        </p:nvSpPr>
        <p:spPr>
          <a:xfrm>
            <a:off x="2547810" y="4877421"/>
            <a:ext cx="245745" cy="955039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500" kern="0" spc="3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设备网关</a:t>
            </a:r>
            <a:endParaRPr lang="en-US" altLang="en-US" sz="1500" dirty="0"/>
          </a:p>
        </p:txBody>
      </p:sp>
      <p:sp>
        <p:nvSpPr>
          <p:cNvPr id="404" name="textbox 404"/>
          <p:cNvSpPr/>
          <p:nvPr/>
        </p:nvSpPr>
        <p:spPr>
          <a:xfrm>
            <a:off x="11487125" y="4876738"/>
            <a:ext cx="224790" cy="1023619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400" kern="0" spc="1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数据分析层</a:t>
            </a:r>
            <a:endParaRPr lang="en-US" altLang="en-US" sz="1400" dirty="0"/>
          </a:p>
        </p:txBody>
      </p:sp>
      <p:sp>
        <p:nvSpPr>
          <p:cNvPr id="406" name="textbox 406"/>
          <p:cNvSpPr/>
          <p:nvPr/>
        </p:nvSpPr>
        <p:spPr>
          <a:xfrm>
            <a:off x="11462444" y="1422338"/>
            <a:ext cx="223520" cy="1023619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kern="0" spc="1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应用展示层</a:t>
            </a:r>
            <a:endParaRPr lang="en-US" altLang="en-US" sz="1400" dirty="0"/>
          </a:p>
        </p:txBody>
      </p:sp>
      <p:sp>
        <p:nvSpPr>
          <p:cNvPr id="408" name="textbox 408"/>
          <p:cNvSpPr/>
          <p:nvPr/>
        </p:nvSpPr>
        <p:spPr>
          <a:xfrm>
            <a:off x="5329027" y="5118038"/>
            <a:ext cx="913764" cy="2305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流数据服务</a:t>
            </a:r>
            <a:endParaRPr lang="en-US" altLang="en-US" sz="1400" dirty="0"/>
          </a:p>
        </p:txBody>
      </p:sp>
      <p:sp>
        <p:nvSpPr>
          <p:cNvPr id="410" name="textbox 410"/>
          <p:cNvSpPr/>
          <p:nvPr/>
        </p:nvSpPr>
        <p:spPr>
          <a:xfrm>
            <a:off x="9900308" y="2056318"/>
            <a:ext cx="535940" cy="191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8000"/>
              </a:lnSpc>
            </a:pPr>
            <a:r>
              <a:rPr sz="1400" b="1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Online</a:t>
            </a:r>
            <a:endParaRPr lang="en-US" altLang="en-US" sz="1400" dirty="0"/>
          </a:p>
        </p:txBody>
      </p:sp>
      <p:sp>
        <p:nvSpPr>
          <p:cNvPr id="412" name="textbox 412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P41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4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16" name="textbox 416"/>
          <p:cNvSpPr/>
          <p:nvPr/>
        </p:nvSpPr>
        <p:spPr>
          <a:xfrm>
            <a:off x="4429201" y="368630"/>
            <a:ext cx="7432675" cy="1017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5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r>
              <a:rPr sz="3500" b="1" kern="0" spc="2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500" b="1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融合</a:t>
            </a:r>
            <a:r>
              <a:rPr sz="3500" kern="0" spc="-7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35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IoT</a:t>
            </a:r>
            <a:r>
              <a:rPr sz="3500" b="1" kern="0" spc="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500" b="1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数据</a:t>
            </a:r>
            <a:endParaRPr lang="en-US" altLang="en-US" sz="3500" dirty="0"/>
          </a:p>
          <a:p>
            <a:pPr algn="l" rtl="0" eaLnBrk="0">
              <a:lnSpc>
                <a:spcPct val="107000"/>
              </a:lnSpc>
            </a:pPr>
            <a:endParaRPr lang="en-US" altLang="en-US" sz="13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algn="r" rtl="0" eaLnBrk="0">
              <a:lnSpc>
                <a:spcPct val="100000"/>
              </a:lnSpc>
            </a:pP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建研构力城区智慧管理平台</a:t>
            </a:r>
            <a:endParaRPr lang="en-US" altLang="en-US" sz="1700" dirty="0"/>
          </a:p>
        </p:txBody>
      </p:sp>
      <p:sp>
        <p:nvSpPr>
          <p:cNvPr id="418" name="textbox 418"/>
          <p:cNvSpPr/>
          <p:nvPr/>
        </p:nvSpPr>
        <p:spPr>
          <a:xfrm>
            <a:off x="9320986" y="5446191"/>
            <a:ext cx="1537969" cy="372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城市建筑群</a:t>
            </a:r>
            <a:endParaRPr lang="en-US" altLang="en-US" sz="2300" dirty="0"/>
          </a:p>
        </p:txBody>
      </p:sp>
      <p:sp>
        <p:nvSpPr>
          <p:cNvPr id="420" name="textbox 420"/>
          <p:cNvSpPr/>
          <p:nvPr/>
        </p:nvSpPr>
        <p:spPr>
          <a:xfrm>
            <a:off x="1486306" y="5446191"/>
            <a:ext cx="1231900" cy="372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房间室内</a:t>
            </a:r>
            <a:endParaRPr lang="en-US" altLang="en-US" sz="2300" dirty="0"/>
          </a:p>
        </p:txBody>
      </p:sp>
      <p:sp>
        <p:nvSpPr>
          <p:cNvPr id="422" name="textbox 422"/>
          <p:cNvSpPr/>
          <p:nvPr/>
        </p:nvSpPr>
        <p:spPr>
          <a:xfrm>
            <a:off x="5449925" y="5446191"/>
            <a:ext cx="1230630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单体建筑</a:t>
            </a:r>
            <a:endParaRPr lang="en-US" altLang="en-US" sz="2300" dirty="0"/>
          </a:p>
        </p:txBody>
      </p:sp>
      <p:sp>
        <p:nvSpPr>
          <p:cNvPr id="424" name="textbox 424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P42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picture 4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28" name="textbox 428"/>
          <p:cNvSpPr/>
          <p:nvPr/>
        </p:nvSpPr>
        <p:spPr>
          <a:xfrm>
            <a:off x="196215" y="5894857"/>
            <a:ext cx="10996930" cy="911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4750"/>
              </a:lnSpc>
            </a:pPr>
            <a:r>
              <a:rPr sz="3500" b="1" kern="0" spc="8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城市工程建设专题</a:t>
            </a:r>
            <a:r>
              <a:rPr sz="3500" kern="0" spc="-79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3500" b="1" kern="0" spc="8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——</a:t>
            </a:r>
            <a:r>
              <a:rPr sz="35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劳务</a:t>
            </a:r>
            <a:r>
              <a:rPr sz="3500" kern="0" spc="-9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3500" b="1" kern="0" spc="8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 </a:t>
            </a:r>
            <a:r>
              <a:rPr sz="35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施工环境监控预警</a:t>
            </a:r>
            <a:endParaRPr lang="en-US" altLang="en-US" sz="3500" dirty="0"/>
          </a:p>
          <a:p>
            <a:pPr algn="l" rtl="0" eaLnBrk="0">
              <a:lnSpc>
                <a:spcPct val="118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1000"/>
              </a:lnSpc>
              <a:spcBef>
                <a:spcPts val="5"/>
              </a:spcBef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P43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icture 4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32" name="textbox 432"/>
          <p:cNvSpPr/>
          <p:nvPr/>
        </p:nvSpPr>
        <p:spPr>
          <a:xfrm>
            <a:off x="196215" y="5985840"/>
            <a:ext cx="11127740" cy="8204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lang="en-US" altLang="en-US" sz="100" dirty="0"/>
          </a:p>
          <a:p>
            <a:pPr algn="r" rtl="0" eaLnBrk="0">
              <a:lnSpc>
                <a:spcPct val="98000"/>
              </a:lnSpc>
            </a:pPr>
            <a:r>
              <a:rPr sz="3500" b="1" kern="0" spc="9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城市工程建设专题</a:t>
            </a:r>
            <a:r>
              <a:rPr sz="3500" kern="0" spc="-79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3500" b="1" kern="0" spc="9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——</a:t>
            </a:r>
            <a:r>
              <a:rPr sz="3500" b="1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体元栅格施工环境监控预警</a:t>
            </a:r>
            <a:endParaRPr lang="en-US" altLang="en-US" sz="3500" dirty="0"/>
          </a:p>
          <a:p>
            <a:pPr marL="12700" algn="l" rtl="0" eaLnBrk="0">
              <a:lnSpc>
                <a:spcPct val="81000"/>
              </a:lnSpc>
              <a:spcBef>
                <a:spcPts val="510"/>
              </a:spcBef>
            </a:pPr>
            <a:r>
              <a:rPr sz="1700" b="1" kern="0" spc="12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r44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picture 4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36" name="textbox 436"/>
          <p:cNvSpPr/>
          <p:nvPr/>
        </p:nvSpPr>
        <p:spPr>
          <a:xfrm>
            <a:off x="3424027" y="5631371"/>
            <a:ext cx="5653404" cy="261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55"/>
              </a:lnSpc>
            </a:pP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流数据服务         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iDataStore                            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分布式分析服务</a:t>
            </a:r>
            <a:endParaRPr lang="en-US" altLang="en-US" sz="1400" dirty="0"/>
          </a:p>
        </p:txBody>
      </p:sp>
      <p:sp>
        <p:nvSpPr>
          <p:cNvPr id="438" name="textbox 438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P45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icture 4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42" name="textbox 442"/>
          <p:cNvSpPr/>
          <p:nvPr/>
        </p:nvSpPr>
        <p:spPr>
          <a:xfrm>
            <a:off x="3113938" y="1844700"/>
            <a:ext cx="5452745" cy="10674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7100" b="1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多源数据融合</a:t>
            </a:r>
            <a:endParaRPr lang="en-US" altLang="en-US" sz="7100" dirty="0"/>
          </a:p>
        </p:txBody>
      </p:sp>
      <p:sp>
        <p:nvSpPr>
          <p:cNvPr id="444" name="textbox 444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P46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picture 4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48" name="textbox 448"/>
          <p:cNvSpPr/>
          <p:nvPr/>
        </p:nvSpPr>
        <p:spPr>
          <a:xfrm>
            <a:off x="714654" y="516673"/>
            <a:ext cx="8822690" cy="2720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algn="r" rtl="0" eaLnBrk="0">
              <a:lnSpc>
                <a:spcPct val="97000"/>
              </a:lnSpc>
            </a:pPr>
            <a:r>
              <a:rPr sz="3900" b="1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如何将各种城市信息对齐</a:t>
            </a:r>
            <a:endParaRPr lang="en-US" altLang="en-US" sz="39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9000"/>
              </a:lnSpc>
              <a:spcBef>
                <a:spcPts val="695"/>
              </a:spcBef>
            </a:pP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2300" kern="0" spc="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</a:t>
            </a: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点云、倾斜摄影模型的坐标转换</a:t>
            </a:r>
            <a:endParaRPr lang="en-US" altLang="en-US" sz="2300" dirty="0"/>
          </a:p>
          <a:p>
            <a:pPr marL="12700" algn="l" rtl="0" eaLnBrk="0">
              <a:lnSpc>
                <a:spcPct val="99000"/>
              </a:lnSpc>
              <a:spcBef>
                <a:spcPts val="1770"/>
              </a:spcBef>
            </a:pPr>
            <a:r>
              <a:rPr sz="2300" kern="0" spc="5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   </a:t>
            </a:r>
            <a:r>
              <a:rPr sz="2300" kern="0" spc="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BIM</a:t>
            </a:r>
            <a:r>
              <a:rPr sz="2300" kern="0" spc="5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23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模型的坐标</a:t>
            </a:r>
            <a:r>
              <a:rPr sz="23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转换</a:t>
            </a:r>
            <a:endParaRPr lang="en-US" altLang="en-US" sz="2300" dirty="0"/>
          </a:p>
          <a:p>
            <a:pPr algn="l" rtl="0" eaLnBrk="0">
              <a:lnSpc>
                <a:spcPct val="104000"/>
              </a:lnSpc>
            </a:pPr>
            <a:endParaRPr lang="en-US" altLang="en-US" sz="1200" dirty="0"/>
          </a:p>
          <a:p>
            <a:pPr marL="12700" algn="l" rtl="0" eaLnBrk="0">
              <a:lnSpc>
                <a:spcPct val="99000"/>
              </a:lnSpc>
              <a:spcBef>
                <a:spcPts val="5"/>
              </a:spcBef>
            </a:pPr>
            <a:r>
              <a:rPr sz="2300" kern="0" spc="8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2300" kern="0" spc="3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</a:t>
            </a:r>
            <a:r>
              <a:rPr sz="23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三维数据支持同名控制点</a:t>
            </a:r>
            <a:r>
              <a:rPr sz="23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配准</a:t>
            </a:r>
            <a:endParaRPr lang="en-US" altLang="en-US" sz="2300" dirty="0"/>
          </a:p>
        </p:txBody>
      </p:sp>
      <p:sp>
        <p:nvSpPr>
          <p:cNvPr id="450" name="textbox 450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P47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picture 4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54" name="textbox 454"/>
          <p:cNvSpPr/>
          <p:nvPr/>
        </p:nvSpPr>
        <p:spPr>
          <a:xfrm>
            <a:off x="5689156" y="1742710"/>
            <a:ext cx="868044" cy="4269740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35"/>
              </a:lnSpc>
            </a:pPr>
            <a:r>
              <a:rPr sz="19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倾斜摄影嵌入地形</a:t>
            </a:r>
            <a:r>
              <a:rPr sz="1900" kern="0" spc="3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1900" kern="0" spc="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BIM</a:t>
            </a:r>
            <a:r>
              <a:rPr sz="1900" kern="0" spc="-16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19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嵌入地形</a:t>
            </a:r>
            <a:endParaRPr lang="en-US" altLang="en-US" sz="1900" dirty="0"/>
          </a:p>
          <a:p>
            <a:pPr algn="l" rtl="0" eaLnBrk="0">
              <a:lnSpc>
                <a:spcPct val="103000"/>
              </a:lnSpc>
            </a:pPr>
            <a:endParaRPr lang="en-US" altLang="en-US" sz="1400" dirty="0"/>
          </a:p>
          <a:p>
            <a:pPr marL="25400" algn="l" rtl="0" eaLnBrk="0">
              <a:lnSpc>
                <a:spcPts val="2535"/>
              </a:lnSpc>
              <a:spcBef>
                <a:spcPts val="5"/>
              </a:spcBef>
            </a:pPr>
            <a:r>
              <a:rPr sz="19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倾斜摄影叠加道路</a:t>
            </a:r>
            <a:r>
              <a:rPr sz="1900" kern="0" spc="3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1900" kern="0" spc="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BIM 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嵌入倾斜摄影</a:t>
            </a:r>
            <a:endParaRPr lang="en-US" altLang="en-US" sz="1900" dirty="0"/>
          </a:p>
        </p:txBody>
      </p:sp>
      <p:sp>
        <p:nvSpPr>
          <p:cNvPr id="456" name="textbox 456"/>
          <p:cNvSpPr/>
          <p:nvPr/>
        </p:nvSpPr>
        <p:spPr>
          <a:xfrm>
            <a:off x="4082233" y="275373"/>
            <a:ext cx="4063365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多源数据融合匹配</a:t>
            </a:r>
            <a:endParaRPr lang="en-US" altLang="en-US" sz="3900" dirty="0"/>
          </a:p>
        </p:txBody>
      </p:sp>
      <p:sp>
        <p:nvSpPr>
          <p:cNvPr id="458" name="textbox 458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P48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icture 4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62" name="textbox 462"/>
          <p:cNvSpPr/>
          <p:nvPr/>
        </p:nvSpPr>
        <p:spPr>
          <a:xfrm>
            <a:off x="196215" y="1653175"/>
            <a:ext cx="5713095" cy="5153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5000"/>
              </a:lnSpc>
            </a:pPr>
            <a:endParaRPr lang="en-US" altLang="en-US" sz="100" dirty="0"/>
          </a:p>
          <a:p>
            <a:pPr marL="5463540" indent="40640" algn="l" rtl="0" eaLnBrk="0">
              <a:lnSpc>
                <a:spcPct val="87000"/>
              </a:lnSpc>
            </a:pPr>
            <a:r>
              <a:rPr sz="1600" kern="0" spc="-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自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然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资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源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与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林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业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据</a:t>
            </a:r>
            <a:endParaRPr lang="en-US" altLang="en-US" sz="19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5463540" indent="40640" algn="l" rtl="0" eaLnBrk="0">
              <a:lnSpc>
                <a:spcPct val="87000"/>
              </a:lnSpc>
              <a:spcBef>
                <a:spcPts val="485"/>
              </a:spcBef>
            </a:pPr>
            <a:r>
              <a:rPr sz="1600" kern="0" spc="-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自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然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资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源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与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海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域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9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据</a:t>
            </a:r>
            <a:endParaRPr lang="en-US" altLang="en-US" sz="1900" dirty="0"/>
          </a:p>
          <a:p>
            <a:pPr algn="l" rtl="0" eaLnBrk="0">
              <a:lnSpc>
                <a:spcPct val="105000"/>
              </a:lnSpc>
            </a:pPr>
            <a:endParaRPr lang="en-US" altLang="en-US" sz="1200" dirty="0"/>
          </a:p>
          <a:p>
            <a:pPr marL="12700" algn="l" rtl="0" eaLnBrk="0">
              <a:lnSpc>
                <a:spcPct val="81000"/>
              </a:lnSpc>
              <a:spcBef>
                <a:spcPts val="5"/>
              </a:spcBef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P49</a:t>
            </a:r>
            <a:endParaRPr lang="en-US" altLang="en-US" sz="1700" dirty="0"/>
          </a:p>
        </p:txBody>
      </p:sp>
      <p:sp>
        <p:nvSpPr>
          <p:cNvPr id="464" name="textbox 464"/>
          <p:cNvSpPr/>
          <p:nvPr/>
        </p:nvSpPr>
        <p:spPr>
          <a:xfrm>
            <a:off x="3574233" y="275373"/>
            <a:ext cx="5084445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多源业务数据融合匹配</a:t>
            </a:r>
            <a:endParaRPr lang="en-US" altLang="en-US" sz="3900" dirty="0"/>
          </a:p>
        </p:txBody>
      </p:sp>
      <p:sp>
        <p:nvSpPr>
          <p:cNvPr id="466" name="textbox 466"/>
          <p:cNvSpPr/>
          <p:nvPr/>
        </p:nvSpPr>
        <p:spPr>
          <a:xfrm>
            <a:off x="6223498" y="1665875"/>
            <a:ext cx="295909" cy="5200015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9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自然资源与海域数据</a:t>
            </a:r>
            <a:r>
              <a:rPr sz="1900" kern="0" spc="3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19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自然资源与坝子耕地数据</a:t>
            </a:r>
            <a:endParaRPr lang="en-US" altLang="en-US" sz="19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4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70" name="textbox 470"/>
          <p:cNvSpPr/>
          <p:nvPr/>
        </p:nvSpPr>
        <p:spPr>
          <a:xfrm>
            <a:off x="3113938" y="1844700"/>
            <a:ext cx="5452745" cy="10674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7100" b="1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多源数据管理</a:t>
            </a:r>
            <a:endParaRPr lang="en-US" altLang="en-US" sz="7100" dirty="0"/>
          </a:p>
        </p:txBody>
      </p:sp>
      <p:sp>
        <p:nvSpPr>
          <p:cNvPr id="472" name="textbox 472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P50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196215" y="2545653"/>
            <a:ext cx="4055745" cy="42602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750570" algn="l" rtl="0" eaLnBrk="0">
              <a:lnSpc>
                <a:spcPct val="97000"/>
              </a:lnSpc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基于</a:t>
            </a:r>
            <a:r>
              <a:rPr sz="1400" kern="0" spc="-3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GIS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整合</a:t>
            </a:r>
            <a:r>
              <a:rPr sz="1400" kern="0" spc="-3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和</a:t>
            </a:r>
            <a:r>
              <a:rPr sz="1400" kern="0" spc="-3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IoT</a:t>
            </a:r>
            <a:r>
              <a:rPr sz="1400" kern="0" spc="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建设智慧</a:t>
            </a:r>
            <a:endParaRPr lang="en-US" altLang="en-US" sz="1400" dirty="0"/>
          </a:p>
          <a:p>
            <a:pPr marL="750570" algn="l" rtl="0" eaLnBrk="0">
              <a:lnSpc>
                <a:spcPct val="95000"/>
              </a:lnSpc>
              <a:spcBef>
                <a:spcPts val="70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城市。对于</a:t>
            </a:r>
            <a:r>
              <a:rPr sz="1400" kern="0" spc="-2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平台开发而言</a:t>
            </a:r>
            <a:endParaRPr lang="en-US" altLang="en-US" sz="1400" dirty="0"/>
          </a:p>
          <a:p>
            <a:pPr marL="749935" indent="-635" algn="l" rtl="0" eaLnBrk="0">
              <a:lnSpc>
                <a:spcPct val="93000"/>
              </a:lnSpc>
              <a:spcBef>
                <a:spcPts val="10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GIS</a:t>
            </a:r>
            <a:r>
              <a:rPr sz="1400" kern="0" spc="1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的框架性是比</a:t>
            </a:r>
            <a:r>
              <a:rPr sz="1400" kern="0" spc="-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有优势的，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集成和管理的维度是不一样的。</a:t>
            </a:r>
            <a:endParaRPr lang="en-US" altLang="en-US" sz="1400" dirty="0"/>
          </a:p>
          <a:p>
            <a:pPr marL="2884805" algn="l" rtl="0" eaLnBrk="0">
              <a:lnSpc>
                <a:spcPct val="100000"/>
              </a:lnSpc>
              <a:spcBef>
                <a:spcPts val="615"/>
              </a:spcBef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GIS</a:t>
            </a:r>
            <a:r>
              <a:rPr sz="1700" kern="0" spc="1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角度</a:t>
            </a:r>
            <a:endParaRPr lang="en-US" altLang="en-US" sz="17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marL="753110" indent="1270" algn="l" rtl="0" eaLnBrk="0">
              <a:lnSpc>
                <a:spcPct val="102000"/>
              </a:lnSpc>
              <a:spcBef>
                <a:spcPts val="425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智慧城市通过</a:t>
            </a:r>
            <a:r>
              <a:rPr sz="1400" kern="0" spc="-3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IOC(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城市大脑</a:t>
            </a:r>
            <a:r>
              <a:rPr sz="1400" kern="0" spc="-3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来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打通系统、汇聚数据、构建数</a:t>
            </a:r>
            <a:endParaRPr lang="en-US" altLang="en-US" sz="1400" dirty="0"/>
          </a:p>
          <a:p>
            <a:pPr marL="751205" algn="l" rtl="0" eaLnBrk="0">
              <a:lnSpc>
                <a:spcPct val="95000"/>
              </a:lnSpc>
              <a:spcBef>
                <a:spcPts val="5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字孪生，辅助城市高效运行、</a:t>
            </a:r>
            <a:endParaRPr lang="en-US" altLang="en-US" sz="1400" dirty="0"/>
          </a:p>
          <a:p>
            <a:pPr marL="750570" algn="l" rtl="0" eaLnBrk="0">
              <a:lnSpc>
                <a:spcPct val="96000"/>
              </a:lnSpc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助力城市可持续发展。从技术</a:t>
            </a:r>
            <a:endParaRPr lang="en-US" altLang="en-US" sz="1400" dirty="0"/>
          </a:p>
          <a:p>
            <a:pPr marL="751840" indent="1270" algn="l" rtl="0" eaLnBrk="0">
              <a:lnSpc>
                <a:spcPct val="96000"/>
              </a:lnSpc>
              <a:spcBef>
                <a:spcPts val="60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维度看，</a:t>
            </a:r>
            <a:r>
              <a:rPr sz="1400" kern="0" spc="-3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将物理城市映射到        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数字空间、构建城市级</a:t>
            </a:r>
            <a:r>
              <a:rPr sz="1400" kern="0" spc="-2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CPS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（物        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理信息系统）也就是数字孪生</a:t>
            </a:r>
            <a:endParaRPr lang="en-US" altLang="en-US" sz="1400" dirty="0"/>
          </a:p>
          <a:p>
            <a:pPr marL="751205" indent="-635" algn="l" rtl="0" eaLnBrk="0">
              <a:lnSpc>
                <a:spcPct val="93000"/>
              </a:lnSpc>
              <a:spcBef>
                <a:spcPts val="55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城市，</a:t>
            </a:r>
            <a:r>
              <a:rPr sz="1400" kern="0" spc="-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解析单体建筑，</a:t>
            </a:r>
            <a:r>
              <a:rPr sz="1400" kern="0" spc="-3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IS                 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标注空间位置，</a:t>
            </a:r>
            <a:r>
              <a:rPr sz="1400" kern="0" spc="-3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IoT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与</a:t>
            </a:r>
            <a:r>
              <a:rPr sz="1400" kern="0" spc="-2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5G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配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合实</a:t>
            </a:r>
            <a:endParaRPr lang="en-US" altLang="en-US" sz="1400" dirty="0"/>
          </a:p>
          <a:p>
            <a:pPr algn="r" rtl="0" eaLnBrk="0">
              <a:lnSpc>
                <a:spcPct val="98000"/>
              </a:lnSpc>
              <a:spcBef>
                <a:spcPts val="0"/>
              </a:spcBef>
            </a:pPr>
            <a:r>
              <a:rPr sz="1400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现城市部件的全面感知互联。</a:t>
            </a:r>
            <a:r>
              <a:rPr sz="1400" kern="0" spc="-1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智慧城市</a:t>
            </a:r>
            <a:endParaRPr lang="en-US" altLang="en-US" sz="1700" dirty="0"/>
          </a:p>
          <a:p>
            <a:pPr marL="3194050" algn="l" rtl="0" eaLnBrk="0">
              <a:lnSpc>
                <a:spcPct val="82000"/>
              </a:lnSpc>
              <a:spcBef>
                <a:spcPts val="20"/>
              </a:spcBef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角度</a:t>
            </a:r>
            <a:endParaRPr lang="en-US" altLang="en-US" sz="1700" dirty="0"/>
          </a:p>
          <a:p>
            <a:pPr marL="1605915" algn="l" rtl="0" eaLnBrk="0">
              <a:lnSpc>
                <a:spcPct val="95000"/>
              </a:lnSpc>
              <a:spcBef>
                <a:spcPts val="5"/>
              </a:spcBef>
            </a:pP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建设方</a:t>
            </a:r>
            <a:endParaRPr lang="en-US" altLang="en-US" sz="1700" dirty="0"/>
          </a:p>
          <a:p>
            <a:pPr marL="12700" algn="l" rtl="0" eaLnBrk="0">
              <a:lnSpc>
                <a:spcPct val="79000"/>
              </a:lnSpc>
              <a:spcBef>
                <a:spcPts val="410"/>
              </a:spcBef>
            </a:pPr>
            <a:r>
              <a:rPr sz="1700" b="1" kern="0" spc="2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P5</a:t>
            </a:r>
            <a:endParaRPr lang="en-US" altLang="en-US" sz="1700" dirty="0"/>
          </a:p>
        </p:txBody>
      </p:sp>
      <p:sp>
        <p:nvSpPr>
          <p:cNvPr id="48" name="textbox 48"/>
          <p:cNvSpPr/>
          <p:nvPr/>
        </p:nvSpPr>
        <p:spPr>
          <a:xfrm>
            <a:off x="7398408" y="2219263"/>
            <a:ext cx="4501515" cy="2302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加大</a:t>
            </a:r>
            <a:r>
              <a:rPr sz="1400" kern="0" spc="-2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BIM</a:t>
            </a:r>
            <a:r>
              <a:rPr sz="1400" kern="0" spc="19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、</a:t>
            </a:r>
            <a:r>
              <a:rPr sz="1400" kern="0" spc="-2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GIS</a:t>
            </a:r>
            <a:r>
              <a:rPr sz="1400" kern="0" spc="20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、</a:t>
            </a:r>
            <a:r>
              <a:rPr sz="1400" kern="0" spc="-2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CI</a:t>
            </a: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</a:t>
            </a:r>
            <a:r>
              <a:rPr sz="1400" kern="0" spc="19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、</a:t>
            </a:r>
            <a:r>
              <a:rPr sz="1400" kern="0" spc="-2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IoT</a:t>
            </a:r>
            <a:r>
              <a:rPr sz="1400" kern="0" spc="19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、</a:t>
            </a:r>
            <a:r>
              <a:rPr sz="1400" kern="0" spc="-3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AI</a:t>
            </a:r>
            <a:r>
              <a:rPr sz="1400" kern="0" spc="20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、</a:t>
            </a:r>
            <a:r>
              <a:rPr sz="1400" kern="0" spc="-2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5G</a:t>
            </a:r>
            <a:r>
              <a:rPr sz="1400" kern="0" spc="11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等新一代</a:t>
            </a:r>
            <a:endParaRPr lang="en-US" altLang="en-US" sz="1400" dirty="0"/>
          </a:p>
          <a:p>
            <a:pPr marL="12700" algn="l" rtl="0" eaLnBrk="0">
              <a:lnSpc>
                <a:spcPct val="84000"/>
              </a:lnSpc>
              <a:spcBef>
                <a:spcPts val="60"/>
              </a:spcBef>
            </a:pP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信息技术的推广应用，进而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促进产业化发展</a:t>
            </a:r>
            <a:endParaRPr lang="en-US" altLang="en-US" sz="1400" dirty="0"/>
          </a:p>
          <a:p>
            <a:pPr marL="13335" algn="l" rtl="0" eaLnBrk="0">
              <a:lnSpc>
                <a:spcPct val="95000"/>
              </a:lnSpc>
              <a:spcBef>
                <a:spcPts val="10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和产业升级。</a:t>
            </a:r>
            <a:endParaRPr lang="en-US" altLang="en-US" sz="1400" dirty="0"/>
          </a:p>
          <a:p>
            <a:pPr marL="3014345" algn="l" rtl="0" eaLnBrk="0">
              <a:lnSpc>
                <a:spcPct val="100000"/>
              </a:lnSpc>
              <a:spcBef>
                <a:spcPts val="0"/>
              </a:spcBef>
            </a:pP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工信部思维</a:t>
            </a:r>
            <a:endParaRPr lang="en-US" altLang="en-US" sz="17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4000"/>
              </a:lnSpc>
              <a:spcBef>
                <a:spcPts val="425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通过</a:t>
            </a:r>
            <a:r>
              <a:rPr sz="1400" kern="0" spc="-2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CIM</a:t>
            </a:r>
            <a:r>
              <a:rPr sz="1400" kern="0" spc="10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更有效的地理国情普查、登记、定</a:t>
            </a:r>
            <a:endParaRPr lang="en-US" altLang="en-US" sz="1400" dirty="0"/>
          </a:p>
          <a:p>
            <a:pPr marL="12700" algn="l" rtl="0" eaLnBrk="0">
              <a:lnSpc>
                <a:spcPct val="94000"/>
              </a:lnSpc>
              <a:spcBef>
                <a:spcPts val="15"/>
              </a:spcBef>
            </a:pP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位，对自然、人文、经济等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多项地理元素进</a:t>
            </a:r>
            <a:endParaRPr lang="en-US" altLang="en-US" sz="1400" dirty="0"/>
          </a:p>
          <a:p>
            <a:pPr marL="15240" algn="l" rtl="0" eaLnBrk="0">
              <a:lnSpc>
                <a:spcPct val="100000"/>
              </a:lnSpc>
              <a:spcBef>
                <a:spcPts val="5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行有效的统筹和管理；通过</a:t>
            </a:r>
            <a:r>
              <a:rPr sz="1400" kern="0" spc="-2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CIM</a:t>
            </a:r>
            <a:r>
              <a:rPr sz="1400" kern="0" spc="11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更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有效的进</a:t>
            </a:r>
            <a:endParaRPr lang="en-US" altLang="en-US" sz="1400" dirty="0"/>
          </a:p>
          <a:p>
            <a:pPr marL="15240" algn="l" rtl="0" eaLnBrk="0">
              <a:lnSpc>
                <a:spcPct val="9100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行城乡规划。</a:t>
            </a:r>
            <a:endParaRPr lang="en-US" altLang="en-US" sz="1400" dirty="0"/>
          </a:p>
          <a:p>
            <a:pPr algn="r" rtl="0" eaLnBrk="0">
              <a:lnSpc>
                <a:spcPct val="99000"/>
              </a:lnSpc>
              <a:spcBef>
                <a:spcPts val="15"/>
              </a:spcBef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自然资源部思维</a:t>
            </a:r>
            <a:endParaRPr lang="en-US" altLang="en-US" sz="1700" dirty="0"/>
          </a:p>
        </p:txBody>
      </p:sp>
      <p:sp>
        <p:nvSpPr>
          <p:cNvPr id="50" name="textbox 50"/>
          <p:cNvSpPr/>
          <p:nvPr/>
        </p:nvSpPr>
        <p:spPr>
          <a:xfrm>
            <a:off x="6674663" y="5174553"/>
            <a:ext cx="5529579" cy="16516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774065" algn="l" rtl="0" eaLnBrk="0">
              <a:lnSpc>
                <a:spcPct val="84000"/>
              </a:lnSpc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推动新型智慧城市建设，通过建设</a:t>
            </a:r>
            <a:r>
              <a:rPr sz="1400" kern="0" spc="-2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IOC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（城</a:t>
            </a:r>
            <a:endParaRPr lang="en-US" altLang="en-US" sz="1400" dirty="0"/>
          </a:p>
          <a:p>
            <a:pPr marL="741045" algn="l" rtl="0" eaLnBrk="0">
              <a:lnSpc>
                <a:spcPts val="1700"/>
              </a:lnSpc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市大脑）、</a:t>
            </a:r>
            <a:r>
              <a:rPr sz="1400" kern="0" spc="-2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CIM</a:t>
            </a:r>
            <a:r>
              <a:rPr sz="1400" kern="0" spc="12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管理平台，政务服务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“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一网</a:t>
            </a:r>
            <a:endParaRPr lang="en-US" altLang="en-US" sz="1400" dirty="0"/>
          </a:p>
          <a:p>
            <a:pPr marL="735965" algn="l" rtl="0" eaLnBrk="0">
              <a:lnSpc>
                <a:spcPct val="94000"/>
              </a:lnSpc>
              <a:spcBef>
                <a:spcPts val="15"/>
              </a:spcBef>
            </a:pP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通办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”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，政府决策施政精准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，应急联动指挥</a:t>
            </a:r>
            <a:endParaRPr lang="en-US" altLang="en-US" sz="1400" dirty="0"/>
          </a:p>
          <a:p>
            <a:pPr marL="741045" algn="l" rtl="0" eaLnBrk="0">
              <a:lnSpc>
                <a:spcPct val="100000"/>
              </a:lnSpc>
              <a:spcBef>
                <a:spcPts val="10"/>
              </a:spcBef>
            </a:pP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高效。</a:t>
            </a:r>
            <a:endParaRPr lang="en-US" altLang="en-US" sz="1400" dirty="0"/>
          </a:p>
          <a:p>
            <a:pPr marL="3751580" algn="l" rtl="0" eaLnBrk="0">
              <a:lnSpc>
                <a:spcPct val="100000"/>
              </a:lnSpc>
              <a:spcBef>
                <a:spcPts val="0"/>
              </a:spcBef>
            </a:pP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发改委思维</a:t>
            </a:r>
            <a:endParaRPr lang="en-US" altLang="en-US" sz="1700" dirty="0"/>
          </a:p>
          <a:p>
            <a:pPr marL="2183130" algn="l" rtl="0" eaLnBrk="0">
              <a:lnSpc>
                <a:spcPct val="100000"/>
              </a:lnSpc>
              <a:spcBef>
                <a:spcPts val="515"/>
              </a:spcBef>
            </a:pP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牵头方</a:t>
            </a:r>
            <a:endParaRPr lang="en-US" altLang="en-US" sz="1700" dirty="0"/>
          </a:p>
          <a:p>
            <a:pPr algn="l" rtl="0" eaLnBrk="0">
              <a:lnSpc>
                <a:spcPct val="121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参考：城市信息模型</a:t>
            </a:r>
            <a:r>
              <a:rPr sz="1200" kern="0" spc="-2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</a:t>
            </a:r>
            <a:r>
              <a:rPr sz="1200" kern="0" spc="8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公众号《</a:t>
            </a:r>
            <a:r>
              <a:rPr sz="1200" kern="0" spc="-1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 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企业及从业者</a:t>
            </a:r>
            <a:r>
              <a:rPr sz="12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的角度对</a:t>
            </a:r>
            <a:r>
              <a:rPr sz="1200" kern="0" spc="-2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2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</a:t>
            </a:r>
            <a:r>
              <a:rPr sz="1200" kern="0" spc="1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2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的认知和思考</a:t>
            </a:r>
            <a:endParaRPr lang="en-US" altLang="en-US" sz="1200" dirty="0"/>
          </a:p>
        </p:txBody>
      </p:sp>
      <p:sp>
        <p:nvSpPr>
          <p:cNvPr id="52" name="textbox 52"/>
          <p:cNvSpPr/>
          <p:nvPr/>
        </p:nvSpPr>
        <p:spPr>
          <a:xfrm>
            <a:off x="930154" y="717488"/>
            <a:ext cx="2696845" cy="842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marL="15875" algn="l" rtl="0" eaLnBrk="0">
              <a:lnSpc>
                <a:spcPct val="9200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概念来源于</a:t>
            </a:r>
            <a:r>
              <a:rPr sz="1400" kern="0" spc="-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r>
              <a:rPr sz="1400" kern="0" spc="1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，从</a:t>
            </a:r>
            <a:r>
              <a:rPr sz="1400" kern="0" spc="-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r>
              <a:rPr sz="1400" kern="0" spc="1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到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</a:t>
            </a:r>
            <a:r>
              <a:rPr sz="1400" kern="0" spc="1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，从</a:t>
            </a:r>
            <a:r>
              <a:rPr sz="1400" kern="0" spc="-3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Building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（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建筑）到</a:t>
            </a:r>
            <a:endParaRPr lang="en-US" altLang="en-US" sz="1400" dirty="0"/>
          </a:p>
          <a:p>
            <a:pPr marL="15875" algn="l" rtl="0" eaLnBrk="0">
              <a:lnSpc>
                <a:spcPct val="95000"/>
              </a:lnSpc>
              <a:spcBef>
                <a:spcPts val="5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City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（城市）。</a:t>
            </a:r>
            <a:r>
              <a:rPr sz="1400" kern="0" spc="-3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CIM=Ci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ty</a:t>
            </a:r>
            <a:r>
              <a:rPr sz="1400" kern="0" spc="18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的</a:t>
            </a:r>
            <a:endParaRPr lang="en-US" altLang="en-US" sz="1400" dirty="0"/>
          </a:p>
          <a:p>
            <a:pPr marL="12700" algn="l" rtl="0" eaLnBrk="0">
              <a:lnSpc>
                <a:spcPts val="173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BIM=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城市级的</a:t>
            </a:r>
            <a:r>
              <a:rPr sz="1400" kern="0" spc="-2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r>
              <a:rPr sz="1400" kern="0" spc="2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。这是狭义</a:t>
            </a:r>
            <a:endParaRPr lang="en-US" altLang="en-US" sz="1400" dirty="0"/>
          </a:p>
        </p:txBody>
      </p:sp>
      <p:sp>
        <p:nvSpPr>
          <p:cNvPr id="54" name="textbox 54"/>
          <p:cNvSpPr/>
          <p:nvPr/>
        </p:nvSpPr>
        <p:spPr>
          <a:xfrm>
            <a:off x="7398408" y="590488"/>
            <a:ext cx="3491865" cy="635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12700" indent="-635" algn="l" rtl="0" eaLnBrk="0">
              <a:lnSpc>
                <a:spcPct val="95000"/>
              </a:lnSpc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把</a:t>
            </a:r>
            <a:r>
              <a:rPr sz="1400" kern="0" spc="-2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作为智慧城市底版来建设，将智慧城 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市的应用场景植入</a:t>
            </a:r>
            <a:r>
              <a:rPr sz="1400" kern="0" spc="-3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平台统一操作管理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。 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支撑单体建筑和城市基础设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施的接入，实支</a:t>
            </a:r>
            <a:endParaRPr lang="en-US" altLang="en-US" sz="1400" dirty="0"/>
          </a:p>
        </p:txBody>
      </p:sp>
      <p:sp>
        <p:nvSpPr>
          <p:cNvPr id="56" name="textbox 56"/>
          <p:cNvSpPr/>
          <p:nvPr/>
        </p:nvSpPr>
        <p:spPr>
          <a:xfrm>
            <a:off x="2077575" y="1528383"/>
            <a:ext cx="1866264" cy="626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但很有助于快速推</a:t>
            </a:r>
            <a:endParaRPr lang="en-US" altLang="en-US" sz="1400" dirty="0"/>
          </a:p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algn="r" rtl="0" eaLnBrk="0">
              <a:lnSpc>
                <a:spcPct val="100000"/>
              </a:lnSpc>
              <a:spcBef>
                <a:spcPts val="5"/>
              </a:spcBef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r>
              <a:rPr sz="1700" kern="0" spc="1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1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角度</a:t>
            </a:r>
            <a:endParaRPr lang="en-US" altLang="en-US" sz="1700" dirty="0"/>
          </a:p>
        </p:txBody>
      </p:sp>
      <p:sp>
        <p:nvSpPr>
          <p:cNvPr id="58" name="textbox 58"/>
          <p:cNvSpPr/>
          <p:nvPr/>
        </p:nvSpPr>
        <p:spPr>
          <a:xfrm>
            <a:off x="9909701" y="1198818"/>
            <a:ext cx="1660525" cy="636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统筹利用数</a:t>
            </a:r>
            <a:endParaRPr lang="en-US" altLang="en-US" sz="1400" dirty="0"/>
          </a:p>
          <a:p>
            <a:pPr algn="l" rtl="0" eaLnBrk="0">
              <a:lnSpc>
                <a:spcPct val="107000"/>
              </a:lnSpc>
            </a:pPr>
            <a:endParaRPr lang="en-US" altLang="en-US" sz="900" dirty="0"/>
          </a:p>
          <a:p>
            <a:pPr algn="r" rtl="0" eaLnBrk="0">
              <a:lnSpc>
                <a:spcPct val="100000"/>
              </a:lnSpc>
              <a:spcBef>
                <a:spcPts val="5"/>
              </a:spcBef>
            </a:pP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住建部思维</a:t>
            </a:r>
            <a:endParaRPr lang="en-US" altLang="en-US" sz="1700" dirty="0"/>
          </a:p>
        </p:txBody>
      </p:sp>
      <p:sp>
        <p:nvSpPr>
          <p:cNvPr id="60" name="textbox 60"/>
          <p:cNvSpPr/>
          <p:nvPr/>
        </p:nvSpPr>
        <p:spPr>
          <a:xfrm>
            <a:off x="7397689" y="1198818"/>
            <a:ext cx="2500629" cy="433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撑城市规划、多规合一、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建设，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据资源、支撑城市管理精细化。</a:t>
            </a:r>
            <a:endParaRPr lang="en-US" altLang="en-US" sz="1400" dirty="0"/>
          </a:p>
        </p:txBody>
      </p:sp>
      <p:sp>
        <p:nvSpPr>
          <p:cNvPr id="62" name="textbox 62"/>
          <p:cNvSpPr/>
          <p:nvPr/>
        </p:nvSpPr>
        <p:spPr>
          <a:xfrm>
            <a:off x="4716779" y="3011550"/>
            <a:ext cx="1560830" cy="7283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8000"/>
              </a:lnSpc>
            </a:pPr>
            <a:r>
              <a:rPr sz="5900" b="1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</a:t>
            </a:r>
            <a:endParaRPr lang="en-US" altLang="en-US" sz="5900" dirty="0"/>
          </a:p>
        </p:txBody>
      </p:sp>
      <p:sp>
        <p:nvSpPr>
          <p:cNvPr id="64" name="textbox 64"/>
          <p:cNvSpPr/>
          <p:nvPr/>
        </p:nvSpPr>
        <p:spPr>
          <a:xfrm>
            <a:off x="934108" y="1528383"/>
            <a:ext cx="1137919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indent="14605" algn="l" rtl="0" eaLnBrk="0">
              <a:lnSpc>
                <a:spcPct val="99000"/>
              </a:lnSpc>
            </a:pP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的</a:t>
            </a:r>
            <a:r>
              <a:rPr sz="1400" kern="0" spc="-3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</a:t>
            </a:r>
            <a:r>
              <a:rPr sz="1400" kern="0" spc="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理解，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300" kern="0" spc="-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广</a:t>
            </a:r>
            <a:r>
              <a:rPr sz="1300" kern="0" spc="-1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300" kern="0" spc="-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CIM</a:t>
            </a:r>
            <a:r>
              <a:rPr sz="1300" kern="0" spc="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300" kern="0" spc="-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技术。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picture 4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76" name="textbox 476"/>
          <p:cNvSpPr/>
          <p:nvPr/>
        </p:nvSpPr>
        <p:spPr>
          <a:xfrm>
            <a:off x="7420381" y="3782883"/>
            <a:ext cx="4530725" cy="3119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3364230" algn="l" rtl="0" eaLnBrk="0">
              <a:lnSpc>
                <a:spcPct val="78000"/>
              </a:lnSpc>
            </a:pPr>
            <a:r>
              <a:rPr sz="1400" b="1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3DTiles</a:t>
            </a:r>
            <a:endParaRPr lang="en-US" altLang="en-US" sz="1400" dirty="0"/>
          </a:p>
          <a:p>
            <a:pPr marL="757555" algn="l" rtl="0" eaLnBrk="0">
              <a:lnSpc>
                <a:spcPct val="98000"/>
              </a:lnSpc>
              <a:spcBef>
                <a:spcPts val="30"/>
              </a:spcBef>
            </a:pPr>
            <a:r>
              <a:rPr sz="2700" kern="0" spc="40" baseline="-12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自然资源部信息中心</a:t>
            </a:r>
            <a:endParaRPr lang="en-US" altLang="en-US" sz="1700" dirty="0"/>
          </a:p>
          <a:p>
            <a:pPr marL="757555" algn="l" rtl="0" eaLnBrk="0">
              <a:lnSpc>
                <a:spcPct val="98000"/>
              </a:lnSpc>
              <a:spcBef>
                <a:spcPts val="95"/>
              </a:spcBef>
            </a:pPr>
            <a:r>
              <a:rPr sz="2700" kern="0" spc="60" baseline="-14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国家基础地理信息中心</a:t>
            </a:r>
            <a:endParaRPr lang="en-US" altLang="en-US" sz="1700" dirty="0"/>
          </a:p>
          <a:p>
            <a:pPr algn="r" rtl="0" eaLnBrk="0">
              <a:lnSpc>
                <a:spcPct val="97000"/>
              </a:lnSpc>
              <a:spcBef>
                <a:spcPts val="420"/>
              </a:spcBef>
            </a:pPr>
            <a:r>
              <a:rPr sz="2700" kern="0" spc="70" baseline="12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中国建筑标准设计研究院有限公司</a:t>
            </a:r>
            <a:endParaRPr lang="en-US" altLang="en-US" sz="1700" dirty="0"/>
          </a:p>
          <a:p>
            <a:pPr marL="757555" algn="l" rtl="0" eaLnBrk="0">
              <a:lnSpc>
                <a:spcPct val="97000"/>
              </a:lnSpc>
              <a:spcBef>
                <a:spcPts val="155"/>
              </a:spcBef>
            </a:pPr>
            <a:r>
              <a:rPr sz="2700" kern="0" spc="70" baseline="14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中国建筑科学研究院有限公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司</a:t>
            </a:r>
            <a:endParaRPr lang="en-US" altLang="en-US" sz="1700" dirty="0"/>
          </a:p>
          <a:p>
            <a:pPr marL="757555" algn="l" rtl="0" eaLnBrk="0">
              <a:lnSpc>
                <a:spcPct val="97000"/>
              </a:lnSpc>
              <a:spcBef>
                <a:spcPts val="155"/>
              </a:spcBef>
            </a:pPr>
            <a:r>
              <a:rPr sz="2700" kern="0" spc="60" baseline="14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中国城市规划设计研究院</a:t>
            </a:r>
            <a:endParaRPr lang="en-US" altLang="en-US" sz="1700" dirty="0"/>
          </a:p>
          <a:p>
            <a:pPr marL="757555" algn="l" rtl="0" eaLnBrk="0">
              <a:lnSpc>
                <a:spcPct val="97000"/>
              </a:lnSpc>
              <a:spcBef>
                <a:spcPts val="155"/>
              </a:spcBef>
            </a:pPr>
            <a:r>
              <a:rPr sz="2700" kern="0" spc="60" baseline="14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中建工程研究院有限公司</a:t>
            </a:r>
            <a:endParaRPr lang="en-US" altLang="en-US" sz="1700" dirty="0"/>
          </a:p>
          <a:p>
            <a:pPr marL="757555" algn="l" rtl="0" eaLnBrk="0">
              <a:lnSpc>
                <a:spcPct val="91000"/>
              </a:lnSpc>
              <a:spcBef>
                <a:spcPts val="150"/>
              </a:spcBef>
            </a:pPr>
            <a:r>
              <a:rPr sz="2700" kern="0" spc="70" baseline="14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中设数字技术股份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有限公司</a:t>
            </a:r>
            <a:endParaRPr lang="en-US" altLang="en-US" sz="1700" dirty="0"/>
          </a:p>
          <a:p>
            <a:pPr marL="757555" algn="l" rtl="0" eaLnBrk="0">
              <a:lnSpc>
                <a:spcPct val="97000"/>
              </a:lnSpc>
              <a:spcBef>
                <a:spcPts val="10"/>
              </a:spcBef>
            </a:pPr>
            <a:r>
              <a:rPr sz="2700" kern="0" spc="40" baseline="-14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超图软件</a:t>
            </a:r>
            <a:endParaRPr lang="en-US" altLang="en-US" sz="1700" dirty="0"/>
          </a:p>
          <a:p>
            <a:pPr marL="757555" algn="l" rtl="0" eaLnBrk="0">
              <a:lnSpc>
                <a:spcPts val="680"/>
              </a:lnSpc>
              <a:spcBef>
                <a:spcPts val="1210"/>
              </a:spcBef>
            </a:pPr>
            <a:r>
              <a:rPr sz="800" kern="0" spc="620" baseline="4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500" kern="0" spc="1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      </a:t>
            </a:r>
            <a:r>
              <a:rPr sz="500" kern="0" spc="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 </a:t>
            </a:r>
            <a:r>
              <a:rPr sz="800" kern="0" spc="620" baseline="4300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…</a:t>
            </a:r>
            <a:endParaRPr lang="en-US" altLang="en-US" sz="800" baseline="43000" dirty="0"/>
          </a:p>
          <a:p>
            <a:pPr algn="l" rtl="0" eaLnBrk="0">
              <a:lnSpc>
                <a:spcPct val="102000"/>
              </a:lnSpc>
            </a:pPr>
            <a:endParaRPr lang="en-US" altLang="en-US" sz="800" dirty="0"/>
          </a:p>
          <a:p>
            <a:pPr marL="161925" algn="l" rtl="0" eaLnBrk="0">
              <a:lnSpc>
                <a:spcPct val="99000"/>
              </a:lnSpc>
              <a:spcBef>
                <a:spcPts val="5"/>
              </a:spcBef>
            </a:pPr>
            <a:r>
              <a:rPr sz="23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《三维地理空间数据规范》</a:t>
            </a:r>
            <a:endParaRPr lang="en-US" altLang="en-US" sz="2300" dirty="0"/>
          </a:p>
        </p:txBody>
      </p:sp>
      <p:sp>
        <p:nvSpPr>
          <p:cNvPr id="478" name="textbox 478"/>
          <p:cNvSpPr/>
          <p:nvPr/>
        </p:nvSpPr>
        <p:spPr>
          <a:xfrm>
            <a:off x="1332687" y="5006136"/>
            <a:ext cx="3366770" cy="7607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地理空间数据库访问接口</a:t>
            </a:r>
            <a:endParaRPr lang="en-US" altLang="en-US" sz="2300" dirty="0"/>
          </a:p>
          <a:p>
            <a:pPr marL="1112520" algn="l" rtl="0" eaLnBrk="0">
              <a:lnSpc>
                <a:spcPts val="2880"/>
              </a:lnSpc>
              <a:spcBef>
                <a:spcPts val="185"/>
              </a:spcBef>
            </a:pPr>
            <a:r>
              <a:rPr sz="23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（</a:t>
            </a:r>
            <a:r>
              <a:rPr sz="2300" kern="0" spc="-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OGDC </a:t>
            </a:r>
            <a:r>
              <a:rPr sz="2300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）</a:t>
            </a:r>
            <a:endParaRPr lang="en-US" altLang="en-US" sz="2300" dirty="0"/>
          </a:p>
        </p:txBody>
      </p:sp>
      <p:sp>
        <p:nvSpPr>
          <p:cNvPr id="480" name="textbox 480"/>
          <p:cNvSpPr/>
          <p:nvPr/>
        </p:nvSpPr>
        <p:spPr>
          <a:xfrm>
            <a:off x="4145733" y="465873"/>
            <a:ext cx="4063365" cy="603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多源数据统一管理</a:t>
            </a:r>
            <a:endParaRPr lang="en-US" altLang="en-US" sz="3900" dirty="0"/>
          </a:p>
        </p:txBody>
      </p:sp>
      <p:sp>
        <p:nvSpPr>
          <p:cNvPr id="482" name="textbox 482"/>
          <p:cNvSpPr/>
          <p:nvPr/>
        </p:nvSpPr>
        <p:spPr>
          <a:xfrm>
            <a:off x="1186056" y="2117663"/>
            <a:ext cx="683259" cy="851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499110" indent="-1905" algn="l" rtl="0" eaLnBrk="0">
              <a:lnSpc>
                <a:spcPct val="95000"/>
              </a:lnSpc>
            </a:pPr>
            <a:r>
              <a:rPr sz="1400" kern="0" spc="-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地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形</a:t>
            </a:r>
            <a:endParaRPr lang="en-US" altLang="en-US" sz="1400" dirty="0"/>
          </a:p>
          <a:p>
            <a:pPr marL="12700" algn="l" rtl="0" eaLnBrk="0">
              <a:lnSpc>
                <a:spcPct val="85000"/>
              </a:lnSpc>
              <a:spcBef>
                <a:spcPts val="830"/>
              </a:spcBef>
            </a:pPr>
            <a:r>
              <a:rPr sz="11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激光</a:t>
            </a:r>
            <a:endParaRPr lang="en-US" altLang="en-US" sz="1100" dirty="0"/>
          </a:p>
          <a:p>
            <a:pPr marL="17780" algn="l" rtl="0" eaLnBrk="0">
              <a:lnSpc>
                <a:spcPts val="1360"/>
              </a:lnSpc>
            </a:pPr>
            <a:r>
              <a:rPr sz="1100" kern="0" spc="-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点云</a:t>
            </a:r>
            <a:endParaRPr lang="en-US" altLang="en-US" sz="1100" dirty="0"/>
          </a:p>
        </p:txBody>
      </p:sp>
      <p:sp>
        <p:nvSpPr>
          <p:cNvPr id="484" name="textbox 484"/>
          <p:cNvSpPr/>
          <p:nvPr/>
        </p:nvSpPr>
        <p:spPr>
          <a:xfrm>
            <a:off x="1908886" y="2136673"/>
            <a:ext cx="529590" cy="10750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marL="370205" algn="l" rtl="0" eaLnBrk="0">
              <a:lnSpc>
                <a:spcPct val="91000"/>
              </a:lnSpc>
            </a:pPr>
            <a:r>
              <a:rPr sz="1200" kern="0" spc="-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影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200" kern="0" spc="-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像</a:t>
            </a:r>
            <a:endParaRPr lang="en-US" altLang="en-US" sz="12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400" dirty="0"/>
          </a:p>
          <a:p>
            <a:pPr marL="12700" algn="l" rtl="0" eaLnBrk="0">
              <a:lnSpc>
                <a:spcPct val="79000"/>
              </a:lnSpc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BIM</a:t>
            </a:r>
            <a:endParaRPr lang="en-US" altLang="en-US" sz="1700" dirty="0"/>
          </a:p>
        </p:txBody>
      </p:sp>
      <p:sp>
        <p:nvSpPr>
          <p:cNvPr id="486" name="textbox 486"/>
          <p:cNvSpPr/>
          <p:nvPr/>
        </p:nvSpPr>
        <p:spPr>
          <a:xfrm>
            <a:off x="4338701" y="2713837"/>
            <a:ext cx="474980" cy="563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indent="2540" algn="l" rtl="0" eaLnBrk="0">
              <a:lnSpc>
                <a:spcPct val="104000"/>
              </a:lnSpc>
            </a:pP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数据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入口</a:t>
            </a:r>
            <a:endParaRPr lang="en-US" altLang="en-US" sz="1700" dirty="0"/>
          </a:p>
        </p:txBody>
      </p:sp>
      <p:sp>
        <p:nvSpPr>
          <p:cNvPr id="488" name="textbox 488"/>
          <p:cNvSpPr/>
          <p:nvPr/>
        </p:nvSpPr>
        <p:spPr>
          <a:xfrm>
            <a:off x="7973644" y="2713837"/>
            <a:ext cx="472440" cy="560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30480" indent="-17780" algn="l" rtl="0" eaLnBrk="0">
              <a:lnSpc>
                <a:spcPct val="103000"/>
              </a:lnSpc>
            </a:pP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数据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出口</a:t>
            </a:r>
            <a:endParaRPr lang="en-US" altLang="en-US" sz="1700" dirty="0"/>
          </a:p>
        </p:txBody>
      </p:sp>
      <p:sp>
        <p:nvSpPr>
          <p:cNvPr id="490" name="textbox 490"/>
          <p:cNvSpPr/>
          <p:nvPr/>
        </p:nvSpPr>
        <p:spPr>
          <a:xfrm>
            <a:off x="1187043" y="3444773"/>
            <a:ext cx="324484" cy="361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2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倾斜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200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摄影</a:t>
            </a:r>
            <a:endParaRPr lang="en-US" altLang="en-US" sz="1200" dirty="0"/>
          </a:p>
        </p:txBody>
      </p:sp>
      <p:sp>
        <p:nvSpPr>
          <p:cNvPr id="492" name="textbox 492"/>
          <p:cNvSpPr/>
          <p:nvPr/>
        </p:nvSpPr>
        <p:spPr>
          <a:xfrm>
            <a:off x="10370208" y="1649918"/>
            <a:ext cx="516255" cy="191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8000"/>
              </a:lnSpc>
            </a:pPr>
            <a:r>
              <a:rPr sz="1400" b="1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OSGB</a:t>
            </a:r>
            <a:endParaRPr lang="en-US" altLang="en-US" sz="1400" dirty="0"/>
          </a:p>
        </p:txBody>
      </p:sp>
      <p:sp>
        <p:nvSpPr>
          <p:cNvPr id="494" name="textbox 494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P51</a:t>
            </a:r>
            <a:endParaRPr lang="en-US" altLang="en-US" sz="1700" dirty="0"/>
          </a:p>
        </p:txBody>
      </p:sp>
      <p:sp>
        <p:nvSpPr>
          <p:cNvPr id="496" name="textbox 496"/>
          <p:cNvSpPr/>
          <p:nvPr/>
        </p:nvSpPr>
        <p:spPr>
          <a:xfrm>
            <a:off x="2660243" y="2517673"/>
            <a:ext cx="172085" cy="365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indent="635" algn="l" rtl="0" eaLnBrk="0">
              <a:lnSpc>
                <a:spcPct val="93000"/>
              </a:lnSpc>
            </a:pPr>
            <a:r>
              <a:rPr sz="1200" kern="0" spc="-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矢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200" kern="0" spc="-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量</a:t>
            </a:r>
            <a:endParaRPr lang="en-US" altLang="en-US" sz="12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4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00" name="textbox 500"/>
          <p:cNvSpPr/>
          <p:nvPr/>
        </p:nvSpPr>
        <p:spPr>
          <a:xfrm>
            <a:off x="7262435" y="4390745"/>
            <a:ext cx="2548889" cy="20186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425700" algn="l" rtl="0" eaLnBrk="0">
              <a:lnSpc>
                <a:spcPts val="530"/>
              </a:lnSpc>
            </a:pPr>
            <a:r>
              <a:rPr sz="400" kern="0" spc="32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endParaRPr lang="en-US" altLang="en-US" sz="400" dirty="0"/>
          </a:p>
          <a:p>
            <a:pPr marL="12700" algn="l" rtl="0" eaLnBrk="0">
              <a:lnSpc>
                <a:spcPct val="100000"/>
              </a:lnSpc>
              <a:spcBef>
                <a:spcPts val="15"/>
              </a:spcBef>
            </a:pP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非结构化</a:t>
            </a:r>
            <a:endParaRPr lang="en-US" altLang="en-US" sz="1500" dirty="0"/>
          </a:p>
          <a:p>
            <a:pPr marL="12700" algn="l" rtl="0" eaLnBrk="0">
              <a:lnSpc>
                <a:spcPts val="2060"/>
              </a:lnSpc>
              <a:spcBef>
                <a:spcPts val="1625"/>
              </a:spcBef>
            </a:pPr>
            <a:r>
              <a:rPr sz="1500" kern="0" spc="9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    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csv</a:t>
            </a:r>
            <a:r>
              <a:rPr sz="1500" kern="0" spc="9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geojson</a:t>
            </a:r>
            <a:endParaRPr lang="en-US" altLang="en-US" sz="15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2060"/>
              </a:lnSpc>
              <a:spcBef>
                <a:spcPts val="455"/>
              </a:spcBef>
            </a:pP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   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矢</a:t>
            </a:r>
            <a:r>
              <a:rPr sz="1500" kern="0" spc="-2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量</a:t>
            </a:r>
            <a:r>
              <a:rPr sz="1500" kern="0" spc="-3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栅格</a:t>
            </a:r>
            <a:r>
              <a:rPr sz="1500" kern="0" spc="-3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影像</a:t>
            </a:r>
            <a:r>
              <a:rPr sz="1500" kern="0" spc="-3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</a:t>
            </a:r>
            <a:endParaRPr lang="en-US" altLang="en-US" sz="15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marL="2425700" algn="l" rtl="0" eaLnBrk="0">
              <a:lnSpc>
                <a:spcPts val="530"/>
              </a:lnSpc>
              <a:spcBef>
                <a:spcPts val="125"/>
              </a:spcBef>
            </a:pPr>
            <a:r>
              <a:rPr sz="400" kern="0" spc="32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endParaRPr lang="en-US" altLang="en-US" sz="400" dirty="0"/>
          </a:p>
          <a:p>
            <a:pPr marL="12700" algn="l" rtl="0" eaLnBrk="0">
              <a:lnSpc>
                <a:spcPct val="100000"/>
              </a:lnSpc>
              <a:spcBef>
                <a:spcPts val="0"/>
              </a:spcBef>
            </a:pP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静态数据</a:t>
            </a:r>
            <a:endParaRPr lang="en-US" altLang="en-US" sz="15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" dirty="0"/>
          </a:p>
          <a:p>
            <a:pPr marL="2425700" algn="l" rtl="0" eaLnBrk="0">
              <a:lnSpc>
                <a:spcPts val="590"/>
              </a:lnSpc>
            </a:pPr>
            <a:r>
              <a:rPr sz="400" kern="0" spc="32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endParaRPr lang="en-US" altLang="en-US" sz="400" dirty="0"/>
          </a:p>
        </p:txBody>
      </p:sp>
      <p:sp>
        <p:nvSpPr>
          <p:cNvPr id="502" name="textbox 502"/>
          <p:cNvSpPr/>
          <p:nvPr/>
        </p:nvSpPr>
        <p:spPr>
          <a:xfrm>
            <a:off x="709235" y="4454852"/>
            <a:ext cx="3837304" cy="1260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060"/>
              </a:lnSpc>
            </a:pPr>
            <a:r>
              <a:rPr sz="2400" kern="0" spc="40" baseline="7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矢量</a:t>
            </a:r>
            <a:r>
              <a:rPr sz="1500" kern="0" spc="-3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栅格、影像 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2400" kern="0" spc="40" baseline="10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栅格瓦片</a:t>
            </a:r>
            <a:endParaRPr lang="en-US" altLang="en-US" sz="2400" baseline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2020"/>
              </a:lnSpc>
              <a:spcBef>
                <a:spcPts val="475"/>
              </a:spcBef>
            </a:pP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2400" kern="0" spc="0" baseline="60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动态变化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   </a:t>
            </a:r>
            <a:r>
              <a:rPr sz="2400" kern="0" spc="0" baseline="-5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2400" kern="0" spc="0" baseline="-10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矢量瓦片</a:t>
            </a:r>
            <a:endParaRPr lang="en-US" altLang="en-US" sz="2400" baseline="-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33000"/>
              </a:lnSpc>
            </a:pPr>
            <a:endParaRPr lang="en-US" altLang="en-US" sz="300" dirty="0"/>
          </a:p>
          <a:p>
            <a:pPr marL="12700" algn="l" rtl="0" eaLnBrk="0">
              <a:lnSpc>
                <a:spcPts val="2060"/>
              </a:lnSpc>
            </a:pPr>
            <a:r>
              <a:rPr sz="2400" kern="0" spc="30" baseline="900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2400" kern="0" spc="0" baseline="900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SQL</a:t>
            </a: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sz="2400" kern="0" spc="30" baseline="90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支持</a:t>
            </a: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</a:t>
            </a:r>
            <a:r>
              <a:rPr sz="1500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</a:t>
            </a:r>
            <a:r>
              <a:rPr sz="1500" kern="0" spc="2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500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三维瓦片</a:t>
            </a:r>
            <a:r>
              <a:rPr sz="1500" kern="0" spc="-2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500" kern="0" spc="2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(S3M)</a:t>
            </a:r>
            <a:endParaRPr lang="en-US" altLang="en-US" sz="1500" dirty="0"/>
          </a:p>
        </p:txBody>
      </p:sp>
      <p:sp>
        <p:nvSpPr>
          <p:cNvPr id="504" name="textbox 504"/>
          <p:cNvSpPr/>
          <p:nvPr/>
        </p:nvSpPr>
        <p:spPr>
          <a:xfrm>
            <a:off x="9950379" y="4289752"/>
            <a:ext cx="1630045" cy="22015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5875" algn="l" rtl="0" eaLnBrk="0">
              <a:lnSpc>
                <a:spcPts val="2060"/>
              </a:lnSpc>
            </a:pPr>
            <a:r>
              <a:rPr sz="15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矢量</a:t>
            </a:r>
            <a:r>
              <a:rPr sz="1500" kern="0" spc="-2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500" kern="0" spc="6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 </a:t>
            </a:r>
            <a:r>
              <a:rPr sz="15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栅格、影像</a:t>
            </a:r>
            <a:endParaRPr lang="en-US" altLang="en-US" sz="15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marL="14605" algn="l" rtl="0" eaLnBrk="0">
              <a:lnSpc>
                <a:spcPts val="1815"/>
              </a:lnSpc>
              <a:spcBef>
                <a:spcPts val="455"/>
              </a:spcBef>
            </a:pPr>
            <a:r>
              <a:rPr sz="15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动态变化</a:t>
            </a:r>
            <a:endParaRPr lang="en-US" altLang="en-US" sz="15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marL="23495" algn="l" rtl="0" eaLnBrk="0">
              <a:lnSpc>
                <a:spcPts val="1820"/>
              </a:lnSpc>
              <a:spcBef>
                <a:spcPts val="450"/>
              </a:spcBef>
            </a:pPr>
            <a:r>
              <a:rPr sz="15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多方式空间查询</a:t>
            </a:r>
            <a:endParaRPr lang="en-US" altLang="en-US" sz="15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15"/>
              </a:lnSpc>
              <a:spcBef>
                <a:spcPts val="450"/>
              </a:spcBef>
            </a:pPr>
            <a:r>
              <a:rPr sz="15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毫秒级响应</a:t>
            </a:r>
            <a:endParaRPr lang="en-US" altLang="en-US" sz="15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25000"/>
              </a:lnSpc>
            </a:pPr>
            <a:endParaRPr lang="en-US" altLang="en-US" sz="300" dirty="0"/>
          </a:p>
          <a:p>
            <a:pPr marL="13335" algn="l" rtl="0" eaLnBrk="0">
              <a:lnSpc>
                <a:spcPct val="100000"/>
              </a:lnSpc>
              <a:spcBef>
                <a:spcPts val="0"/>
              </a:spcBef>
            </a:pPr>
            <a:r>
              <a:rPr sz="1500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超大规模首选</a:t>
            </a:r>
            <a:endParaRPr lang="en-US" altLang="en-US" sz="1500" dirty="0"/>
          </a:p>
        </p:txBody>
      </p:sp>
      <p:sp>
        <p:nvSpPr>
          <p:cNvPr id="506" name="textbox 506"/>
          <p:cNvSpPr/>
          <p:nvPr/>
        </p:nvSpPr>
        <p:spPr>
          <a:xfrm>
            <a:off x="5014535" y="4454852"/>
            <a:ext cx="1543050" cy="1706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060"/>
              </a:lnSpc>
            </a:pPr>
            <a:r>
              <a:rPr sz="1500" kern="0" spc="1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500" kern="0" spc="1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流数据（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IoT</a:t>
            </a:r>
            <a:r>
              <a:rPr sz="1500" kern="0" spc="14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)</a:t>
            </a:r>
            <a:endParaRPr lang="en-US" altLang="en-US" sz="15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100000"/>
              </a:lnSpc>
              <a:spcBef>
                <a:spcPts val="455"/>
              </a:spcBef>
            </a:pP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    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推荐点类型</a:t>
            </a:r>
            <a:endParaRPr lang="en-US" altLang="en-US" sz="15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100000"/>
              </a:lnSpc>
              <a:spcBef>
                <a:spcPts val="460"/>
              </a:spcBef>
            </a:pP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   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位置数据</a:t>
            </a:r>
            <a:endParaRPr lang="en-US" altLang="en-US" sz="15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300" dirty="0"/>
          </a:p>
          <a:p>
            <a:pPr marL="12700" algn="l" rtl="0" eaLnBrk="0">
              <a:lnSpc>
                <a:spcPct val="100000"/>
              </a:lnSpc>
              <a:spcBef>
                <a:spcPts val="0"/>
              </a:spcBef>
            </a:pP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动态数据</a:t>
            </a:r>
            <a:endParaRPr lang="en-US" altLang="en-US" sz="1500" dirty="0"/>
          </a:p>
        </p:txBody>
      </p:sp>
      <p:sp>
        <p:nvSpPr>
          <p:cNvPr id="508" name="textbox 508"/>
          <p:cNvSpPr/>
          <p:nvPr/>
        </p:nvSpPr>
        <p:spPr>
          <a:xfrm>
            <a:off x="3924775" y="529373"/>
            <a:ext cx="4591684" cy="6013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分布式空间数据引擎</a:t>
            </a:r>
            <a:endParaRPr lang="en-US" altLang="en-US" sz="3900" dirty="0"/>
          </a:p>
        </p:txBody>
      </p:sp>
      <p:sp>
        <p:nvSpPr>
          <p:cNvPr id="510" name="textbox 510"/>
          <p:cNvSpPr/>
          <p:nvPr/>
        </p:nvSpPr>
        <p:spPr>
          <a:xfrm>
            <a:off x="1156298" y="3282253"/>
            <a:ext cx="9599294" cy="260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85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百万级</a:t>
            </a:r>
            <a:r>
              <a:rPr sz="1400" kern="0" spc="-1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                          </a:t>
            </a:r>
            <a:r>
              <a:rPr sz="2100" kern="0" spc="-10" baseline="100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亿级</a:t>
            </a:r>
            <a:r>
              <a:rPr sz="13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kern="0" spc="-10" baseline="1000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</a:t>
            </a:r>
            <a:r>
              <a:rPr sz="1300" kern="0" spc="-1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                                   </a:t>
            </a:r>
            <a:r>
              <a:rPr sz="2100" kern="0" spc="-10" baseline="100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亿级</a:t>
            </a:r>
            <a:r>
              <a:rPr sz="1300" kern="0" spc="-1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kern="0" spc="-20" baseline="1000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</a:t>
            </a:r>
            <a:r>
              <a:rPr sz="1300" kern="0" spc="-2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                                    </a:t>
            </a:r>
            <a:r>
              <a:rPr sz="2100" kern="0" spc="-20" baseline="-20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亿级</a:t>
            </a:r>
            <a:r>
              <a:rPr sz="1300" kern="0" spc="-1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2100" kern="0" spc="-20" baseline="-200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</a:t>
            </a:r>
            <a:r>
              <a:rPr sz="1300" kern="0" spc="-2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                                    </a:t>
            </a:r>
            <a:r>
              <a:rPr sz="1800" kern="0" spc="-20" baseline="-110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十亿级</a:t>
            </a:r>
            <a:r>
              <a:rPr sz="11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800" kern="0" spc="-20" baseline="-1100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</a:t>
            </a:r>
            <a:endParaRPr lang="en-US" altLang="en-US" sz="1800" baseline="-11000" dirty="0"/>
          </a:p>
        </p:txBody>
      </p:sp>
      <p:sp>
        <p:nvSpPr>
          <p:cNvPr id="512" name="textbox 512"/>
          <p:cNvSpPr/>
          <p:nvPr/>
        </p:nvSpPr>
        <p:spPr>
          <a:xfrm>
            <a:off x="196215" y="6571639"/>
            <a:ext cx="387984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P52</a:t>
            </a:r>
            <a:endParaRPr lang="en-US" altLang="en-US" sz="1700" dirty="0"/>
          </a:p>
        </p:txBody>
      </p:sp>
      <p:sp>
        <p:nvSpPr>
          <p:cNvPr id="514" name="textbox 514"/>
          <p:cNvSpPr/>
          <p:nvPr/>
        </p:nvSpPr>
        <p:spPr>
          <a:xfrm>
            <a:off x="9675435" y="4870806"/>
            <a:ext cx="85725" cy="774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400" kern="0" spc="32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endParaRPr lang="en-US" altLang="en-US" sz="400" dirty="0"/>
          </a:p>
        </p:txBody>
      </p:sp>
      <p:sp>
        <p:nvSpPr>
          <p:cNvPr id="516" name="textbox 516"/>
          <p:cNvSpPr/>
          <p:nvPr/>
        </p:nvSpPr>
        <p:spPr>
          <a:xfrm>
            <a:off x="9675435" y="5353406"/>
            <a:ext cx="85725" cy="774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400" kern="0" spc="32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endParaRPr lang="en-US" altLang="en-US" sz="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"/>
          <p:cNvSpPr/>
          <p:nvPr/>
        </p:nvSpPr>
        <p:spPr>
          <a:xfrm>
            <a:off x="10668" y="5229212"/>
            <a:ext cx="12181331" cy="1435100"/>
          </a:xfrm>
          <a:prstGeom prst="rect">
            <a:avLst/>
          </a:prstGeom>
          <a:solidFill>
            <a:srgbClr val="779EC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0" name="rect"/>
          <p:cNvSpPr/>
          <p:nvPr/>
        </p:nvSpPr>
        <p:spPr>
          <a:xfrm>
            <a:off x="265137" y="4552695"/>
            <a:ext cx="2735237" cy="2306573"/>
          </a:xfrm>
          <a:prstGeom prst="rect">
            <a:avLst/>
          </a:prstGeom>
          <a:solidFill>
            <a:srgbClr val="0070C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22" name="picture 5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24" name="textbox 524"/>
          <p:cNvSpPr/>
          <p:nvPr/>
        </p:nvSpPr>
        <p:spPr>
          <a:xfrm>
            <a:off x="3263423" y="5347019"/>
            <a:ext cx="8911590" cy="1336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4400" b="1" kern="0" spc="-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自然资源部黑龙江基础地理信息中心</a:t>
            </a:r>
            <a:endParaRPr lang="en-US" altLang="en-US" sz="4400" dirty="0"/>
          </a:p>
          <a:p>
            <a:pPr marL="5506085" algn="l" rtl="0" eaLnBrk="0">
              <a:lnSpc>
                <a:spcPts val="5895"/>
              </a:lnSpc>
            </a:pPr>
            <a:r>
              <a:rPr sz="4400" b="1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遨游龙江项目</a:t>
            </a:r>
            <a:endParaRPr lang="en-US" altLang="en-US" sz="4400" dirty="0"/>
          </a:p>
        </p:txBody>
      </p:sp>
      <p:sp>
        <p:nvSpPr>
          <p:cNvPr id="526" name="textbox 526"/>
          <p:cNvSpPr/>
          <p:nvPr/>
        </p:nvSpPr>
        <p:spPr>
          <a:xfrm>
            <a:off x="196215" y="4677257"/>
            <a:ext cx="2731770" cy="21596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lang="en-US" altLang="en-US" sz="100" dirty="0"/>
          </a:p>
          <a:p>
            <a:pPr marL="458470" indent="-287020" algn="l" rtl="0" eaLnBrk="0">
              <a:lnSpc>
                <a:spcPct val="102000"/>
              </a:lnSpc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8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省南部地区</a:t>
            </a:r>
            <a:r>
              <a:rPr sz="1700" kern="0" spc="-3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8000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多幅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1:1 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万地形图；</a:t>
            </a:r>
            <a:endParaRPr lang="en-US" altLang="en-US" sz="1700" dirty="0"/>
          </a:p>
          <a:p>
            <a:pPr marL="171450" algn="l" rtl="0" eaLnBrk="0">
              <a:lnSpc>
                <a:spcPct val="100000"/>
              </a:lnSpc>
              <a:spcBef>
                <a:spcPts val="0"/>
              </a:spcBef>
            </a:pP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5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地理省情监测数据</a:t>
            </a:r>
            <a:endParaRPr lang="en-US" altLang="en-US" sz="1700" dirty="0"/>
          </a:p>
          <a:p>
            <a:pPr marL="171450" algn="l" rtl="0" eaLnBrk="0">
              <a:lnSpc>
                <a:spcPct val="100000"/>
              </a:lnSpc>
              <a:spcBef>
                <a:spcPts val="55"/>
              </a:spcBef>
            </a:pP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5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农村土地确权数据</a:t>
            </a:r>
            <a:endParaRPr lang="en-US" altLang="en-US" sz="1700" dirty="0"/>
          </a:p>
          <a:p>
            <a:pPr marL="171450" algn="l" rtl="0" eaLnBrk="0">
              <a:lnSpc>
                <a:spcPct val="100000"/>
              </a:lnSpc>
              <a:spcBef>
                <a:spcPts val="115"/>
              </a:spcBef>
            </a:pP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多种精度的</a:t>
            </a:r>
            <a:r>
              <a:rPr sz="1700" kern="0" spc="-3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4D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数据</a:t>
            </a:r>
            <a:endParaRPr lang="en-US" altLang="en-US" sz="1700" dirty="0"/>
          </a:p>
          <a:p>
            <a:pPr marL="171450" algn="l" rtl="0" eaLnBrk="0">
              <a:lnSpc>
                <a:spcPct val="100000"/>
              </a:lnSpc>
              <a:spcBef>
                <a:spcPts val="10"/>
              </a:spcBef>
            </a:pP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5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三维激光点云数据</a:t>
            </a:r>
            <a:endParaRPr lang="en-US" altLang="en-US" sz="1700" dirty="0"/>
          </a:p>
          <a:p>
            <a:pPr marL="171450" algn="l" rtl="0" eaLnBrk="0">
              <a:lnSpc>
                <a:spcPct val="100000"/>
              </a:lnSpc>
              <a:spcBef>
                <a:spcPts val="55"/>
              </a:spcBef>
            </a:pP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5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三维精模模型</a:t>
            </a:r>
            <a:endParaRPr lang="en-US" altLang="en-US" sz="1700" dirty="0"/>
          </a:p>
          <a:p>
            <a:pPr marL="12700" algn="l" rtl="0" eaLnBrk="0">
              <a:lnSpc>
                <a:spcPct val="100000"/>
              </a:lnSpc>
              <a:spcBef>
                <a:spcPts val="145"/>
              </a:spcBef>
            </a:pPr>
            <a:r>
              <a:rPr sz="1700" b="1" kern="0" spc="6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P53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•</a:t>
            </a:r>
            <a:r>
              <a:rPr sz="1700" kern="0" spc="150" dirty="0">
                <a:solidFill>
                  <a:srgbClr val="FFFFFF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  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倾斜摄影数据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picture 5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30" name="textbox 530"/>
          <p:cNvSpPr/>
          <p:nvPr/>
        </p:nvSpPr>
        <p:spPr>
          <a:xfrm>
            <a:off x="196215" y="4703292"/>
            <a:ext cx="4002404" cy="21132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7780" algn="l" rtl="0" eaLnBrk="0">
              <a:lnSpc>
                <a:spcPct val="100000"/>
              </a:lnSpc>
            </a:pP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550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个矢量图层</a:t>
            </a:r>
            <a:endParaRPr lang="en-US" altLang="en-US" sz="1700" dirty="0"/>
          </a:p>
          <a:p>
            <a:pPr marL="15875" algn="l" rtl="0" eaLnBrk="0">
              <a:lnSpc>
                <a:spcPct val="100000"/>
              </a:lnSpc>
              <a:spcBef>
                <a:spcPts val="60"/>
              </a:spcBef>
            </a:pP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全区历史影像数据（</a:t>
            </a: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10 </a:t>
            </a: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年）</a:t>
            </a:r>
            <a:endParaRPr lang="en-US" altLang="en-US" sz="1700" dirty="0"/>
          </a:p>
          <a:p>
            <a:pPr marL="15875" indent="2540" algn="l" rtl="0" eaLnBrk="0">
              <a:lnSpc>
                <a:spcPct val="102000"/>
              </a:lnSpc>
              <a:spcBef>
                <a:spcPts val="345"/>
              </a:spcBef>
            </a:pP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建筑单体化数据（</a:t>
            </a: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12 </a:t>
            </a: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平方公里）</a:t>
            </a:r>
            <a:r>
              <a:rPr sz="17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三维模型（新生产</a:t>
            </a:r>
            <a:r>
              <a:rPr sz="1700" kern="0" spc="-1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166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平方公里）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正射影像（新生产</a:t>
            </a:r>
            <a:r>
              <a:rPr sz="1700" kern="0" spc="-1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166 </a:t>
            </a: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平方公里）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    </a:t>
            </a: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全景数据（共享</a:t>
            </a:r>
            <a:r>
              <a:rPr sz="1700" kern="0" spc="-2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891</a:t>
            </a:r>
            <a:r>
              <a:rPr sz="1700" kern="0" spc="1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公里）</a:t>
            </a:r>
            <a:endParaRPr lang="en-US" altLang="en-US" sz="1700" dirty="0"/>
          </a:p>
          <a:p>
            <a:pPr marL="15875" algn="l" rtl="0" eaLnBrk="0">
              <a:lnSpc>
                <a:spcPct val="88000"/>
              </a:lnSpc>
              <a:spcBef>
                <a:spcPts val="200"/>
              </a:spcBef>
            </a:pP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城市部件单体化（新生产</a:t>
            </a:r>
            <a:r>
              <a:rPr sz="1700" kern="0" spc="-2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12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平方公里）</a:t>
            </a:r>
            <a:endParaRPr lang="en-US" altLang="en-US" sz="1700" dirty="0"/>
          </a:p>
          <a:p>
            <a:pPr marL="12700" algn="l" rtl="0" eaLnBrk="0">
              <a:lnSpc>
                <a:spcPct val="80000"/>
              </a:lnSpc>
              <a:spcBef>
                <a:spcPts val="5"/>
              </a:spcBef>
            </a:pPr>
            <a:r>
              <a:rPr sz="1700" b="1" kern="0" spc="3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P54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picture 5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34" name="textbox 534"/>
          <p:cNvSpPr/>
          <p:nvPr/>
        </p:nvSpPr>
        <p:spPr>
          <a:xfrm>
            <a:off x="7804363" y="3678973"/>
            <a:ext cx="3562350" cy="23723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247650" algn="l" rtl="0" eaLnBrk="0">
              <a:lnSpc>
                <a:spcPct val="95000"/>
              </a:lnSpc>
            </a:pPr>
            <a:r>
              <a:rPr sz="3900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更新快</a:t>
            </a:r>
            <a:endParaRPr lang="en-US" altLang="en-US" sz="3900" dirty="0"/>
          </a:p>
          <a:p>
            <a:pPr marL="617220" algn="l" rtl="0" eaLnBrk="0">
              <a:lnSpc>
                <a:spcPts val="2360"/>
              </a:lnSpc>
            </a:pP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Velocity</a:t>
            </a:r>
            <a:endParaRPr lang="en-US" altLang="en-US" sz="17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3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</a:pPr>
            <a:r>
              <a:rPr sz="39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结构</a:t>
            </a:r>
            <a:r>
              <a:rPr sz="3900" kern="0" spc="1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 </a:t>
            </a:r>
            <a:r>
              <a:rPr sz="5300" kern="0" spc="-2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非结构</a:t>
            </a:r>
            <a:endParaRPr lang="en-US" altLang="en-US" sz="5300" dirty="0"/>
          </a:p>
        </p:txBody>
      </p:sp>
      <p:sp>
        <p:nvSpPr>
          <p:cNvPr id="536" name="textbox 536"/>
          <p:cNvSpPr/>
          <p:nvPr/>
        </p:nvSpPr>
        <p:spPr>
          <a:xfrm>
            <a:off x="4517616" y="3757078"/>
            <a:ext cx="2835910" cy="23196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615315" algn="l" rtl="0" eaLnBrk="0">
              <a:lnSpc>
                <a:spcPct val="92000"/>
              </a:lnSpc>
            </a:pPr>
            <a:r>
              <a:rPr sz="3900" kern="0" spc="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维度多</a:t>
            </a:r>
            <a:endParaRPr lang="en-US" altLang="en-US" sz="3900" dirty="0"/>
          </a:p>
          <a:p>
            <a:pPr marL="1021080" algn="l" rtl="0" eaLnBrk="0">
              <a:lnSpc>
                <a:spcPts val="2360"/>
              </a:lnSpc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Variety</a:t>
            </a:r>
            <a:endParaRPr lang="en-US" altLang="en-US" sz="17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3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静态</a:t>
            </a:r>
            <a:r>
              <a:rPr sz="3900" kern="0" spc="180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5300" kern="0" spc="-1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动态</a:t>
            </a:r>
            <a:endParaRPr lang="en-US" altLang="en-US" sz="5300" dirty="0"/>
          </a:p>
        </p:txBody>
      </p:sp>
      <p:sp>
        <p:nvSpPr>
          <p:cNvPr id="538" name="textbox 538"/>
          <p:cNvSpPr/>
          <p:nvPr/>
        </p:nvSpPr>
        <p:spPr>
          <a:xfrm>
            <a:off x="4833087" y="592873"/>
            <a:ext cx="2555239" cy="20586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城市大数据</a:t>
            </a:r>
            <a:endParaRPr lang="en-US" altLang="en-US" sz="39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marL="190500" algn="l" rtl="0" eaLnBrk="0">
              <a:lnSpc>
                <a:spcPct val="88000"/>
              </a:lnSpc>
              <a:spcBef>
                <a:spcPts val="1175"/>
              </a:spcBef>
            </a:pPr>
            <a:r>
              <a:rPr sz="3900" kern="0" spc="5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运营决策</a:t>
            </a:r>
            <a:endParaRPr lang="en-US" altLang="en-US" sz="3900" dirty="0"/>
          </a:p>
          <a:p>
            <a:pPr marL="896620" algn="l" rtl="0" eaLnBrk="0">
              <a:lnSpc>
                <a:spcPts val="2360"/>
              </a:lnSpc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Value</a:t>
            </a:r>
            <a:endParaRPr lang="en-US" altLang="en-US" sz="1700" dirty="0"/>
          </a:p>
        </p:txBody>
      </p:sp>
      <p:sp>
        <p:nvSpPr>
          <p:cNvPr id="540" name="textbox 540"/>
          <p:cNvSpPr/>
          <p:nvPr/>
        </p:nvSpPr>
        <p:spPr>
          <a:xfrm>
            <a:off x="1209005" y="5242102"/>
            <a:ext cx="2817495" cy="809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kern="0" spc="-2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二维</a:t>
            </a:r>
            <a:r>
              <a:rPr sz="3900" kern="0" spc="169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5300" kern="0" spc="-20" dirty="0">
                <a:solidFill>
                  <a:srgbClr val="FFFF00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三维</a:t>
            </a:r>
            <a:endParaRPr lang="en-US" altLang="en-US" sz="5300" dirty="0"/>
          </a:p>
        </p:txBody>
      </p:sp>
      <p:sp>
        <p:nvSpPr>
          <p:cNvPr id="542" name="textbox 542"/>
          <p:cNvSpPr/>
          <p:nvPr/>
        </p:nvSpPr>
        <p:spPr>
          <a:xfrm>
            <a:off x="2686787" y="3678973"/>
            <a:ext cx="1021080" cy="8712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3900" kern="0" spc="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量大</a:t>
            </a:r>
            <a:endParaRPr lang="en-US" altLang="en-US" sz="3900" dirty="0"/>
          </a:p>
          <a:p>
            <a:pPr marL="172720" algn="l" rtl="0" eaLnBrk="0">
              <a:lnSpc>
                <a:spcPts val="2360"/>
              </a:lnSpc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Volume</a:t>
            </a:r>
            <a:endParaRPr lang="en-US" altLang="en-US" sz="1700" dirty="0"/>
          </a:p>
        </p:txBody>
      </p:sp>
      <p:sp>
        <p:nvSpPr>
          <p:cNvPr id="544" name="textbox 544"/>
          <p:cNvSpPr/>
          <p:nvPr/>
        </p:nvSpPr>
        <p:spPr>
          <a:xfrm>
            <a:off x="196215" y="6574840"/>
            <a:ext cx="387984" cy="231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9000"/>
              </a:lnSpc>
            </a:pPr>
            <a:r>
              <a:rPr sz="1700" b="1" kern="0" spc="12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r55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3450" y="2878109"/>
            <a:ext cx="3178552" cy="395837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5371" y="43721"/>
            <a:ext cx="11334922" cy="304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sz="32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智慧政务解决方案</a:t>
            </a:r>
            <a:endParaRPr sz="1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lvl="0" indent="-285750">
              <a:lnSpc>
                <a:spcPct val="120000"/>
              </a:lnSpc>
              <a:buFont typeface="+mj-lt"/>
              <a:buAutoNum type="arabicPeriod"/>
            </a:pPr>
            <a:endParaRPr lang="zh-CN" sz="1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lvl="0" indent="-285750">
              <a:lnSpc>
                <a:spcPct val="120000"/>
              </a:lnSpc>
              <a:buFont typeface="+mj-lt"/>
              <a:buAutoNum type="arabicPeriod"/>
            </a:pPr>
            <a:r>
              <a:rPr lang="zh-CN" sz="1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微信公众号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（扫第一个码）</a:t>
            </a:r>
            <a:r>
              <a:rPr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每日分享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智慧政务</a:t>
            </a:r>
            <a:r>
              <a:rPr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领域高质量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专业</a:t>
            </a:r>
            <a:r>
              <a:rPr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的解决方案，内容囊括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城市大脑、智慧城市、数字政府、一网统管、一网通办、智慧园区、智慧公安、智慧水务（水利）智慧城管、智慧应急、数据要素、政务大数据、政务云、社会综合治理、智慧环保、数字孪生、</a:t>
            </a:r>
            <a:r>
              <a:rPr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人工智能等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领域</a:t>
            </a:r>
            <a:r>
              <a:rPr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，共享行业售前方案、设计方案、技术方案和项目信息等。</a:t>
            </a:r>
            <a:endParaRPr sz="1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lvl="0" indent="-285750">
              <a:lnSpc>
                <a:spcPct val="120000"/>
              </a:lnSpc>
              <a:buFont typeface="+mj-lt"/>
              <a:buAutoNum type="arabicPeriod"/>
            </a:pPr>
            <a:r>
              <a:rPr lang="zh-CN" sz="1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知识星球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（扫第二个码）</a:t>
            </a:r>
            <a:r>
              <a:rPr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可下载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所有</a:t>
            </a:r>
            <a:r>
              <a:rPr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资料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，并</a:t>
            </a:r>
            <a:r>
              <a:rPr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每日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上新（注：所有资料均通过互联网等公开渠道获取，仅供个人学习使用，请勿用于商业用途，星球会员费为专家咨询费，非资料购买费）</a:t>
            </a:r>
            <a:r>
              <a:rPr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</a:t>
            </a:r>
            <a:endParaRPr sz="1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L="285750" lvl="0" indent="-285750">
              <a:lnSpc>
                <a:spcPct val="120000"/>
              </a:lnSpc>
              <a:buFont typeface="+mj-lt"/>
              <a:buAutoNum type="arabicPeriod"/>
            </a:pPr>
            <a:r>
              <a:rPr lang="zh-CN" sz="1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未老师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（扫第三个码）是</a:t>
            </a:r>
            <a:r>
              <a:rPr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十五年行业老专家，甲方乙方都待过，做过咨询，搞过设计，干过项目，懂点业务，也懂点技术，喜欢交友，欢迎加微信咨询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和交流。</a:t>
            </a:r>
            <a:endParaRPr lang="zh-CN" sz="1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94842" y="3187440"/>
            <a:ext cx="1808480" cy="730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微信公众号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 algn="ctr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城市大脑解决方案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48" y="3948351"/>
            <a:ext cx="2571461" cy="25714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027" y="2878109"/>
            <a:ext cx="2634117" cy="37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textbox 68"/>
          <p:cNvSpPr/>
          <p:nvPr/>
        </p:nvSpPr>
        <p:spPr>
          <a:xfrm>
            <a:off x="196215" y="491273"/>
            <a:ext cx="4175759" cy="63144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582930" algn="l" rtl="0" eaLnBrk="0">
              <a:lnSpc>
                <a:spcPct val="97000"/>
              </a:lnSpc>
            </a:pPr>
            <a:r>
              <a:rPr sz="3900" b="1" kern="0" spc="-70" dirty="0">
                <a:solidFill>
                  <a:srgbClr val="EEEEEE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内容概要</a:t>
            </a:r>
            <a:endParaRPr lang="en-US" altLang="en-US" sz="39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r" rtl="0" eaLnBrk="0">
              <a:lnSpc>
                <a:spcPct val="86000"/>
              </a:lnSpc>
              <a:spcBef>
                <a:spcPts val="1115"/>
              </a:spcBef>
            </a:pPr>
            <a:r>
              <a:rPr sz="3700" b="1" kern="0" spc="-170" dirty="0">
                <a:solidFill>
                  <a:srgbClr val="DFA949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1</a:t>
            </a:r>
            <a:endParaRPr lang="en-US" altLang="en-US" sz="37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1517650" algn="l" rtl="0" eaLnBrk="0">
              <a:lnSpc>
                <a:spcPct val="82000"/>
              </a:lnSpc>
              <a:spcBef>
                <a:spcPts val="1175"/>
              </a:spcBef>
            </a:pPr>
            <a:r>
              <a:rPr sz="3900" b="1" kern="0" spc="-20" dirty="0">
                <a:solidFill>
                  <a:srgbClr val="DFA949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2</a:t>
            </a:r>
            <a:endParaRPr lang="en-US" altLang="en-US" sz="3900" dirty="0"/>
          </a:p>
          <a:p>
            <a:pPr algn="l" rtl="0" eaLnBrk="0">
              <a:lnSpc>
                <a:spcPct val="149000"/>
              </a:lnSpc>
            </a:pPr>
            <a:endParaRPr lang="en-US" altLang="en-US" sz="1000" dirty="0"/>
          </a:p>
          <a:p>
            <a:pPr marL="2680335" algn="l" rtl="0" eaLnBrk="0">
              <a:lnSpc>
                <a:spcPct val="82000"/>
              </a:lnSpc>
              <a:spcBef>
                <a:spcPts val="1170"/>
              </a:spcBef>
            </a:pPr>
            <a:r>
              <a:rPr sz="3900" b="1" kern="0" spc="-20" dirty="0">
                <a:solidFill>
                  <a:srgbClr val="DFA949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3</a:t>
            </a:r>
            <a:endParaRPr lang="en-US" altLang="en-US" sz="3900" dirty="0"/>
          </a:p>
          <a:p>
            <a:pPr algn="r" rtl="0" eaLnBrk="0">
              <a:lnSpc>
                <a:spcPct val="82000"/>
              </a:lnSpc>
              <a:spcBef>
                <a:spcPts val="2165"/>
              </a:spcBef>
            </a:pPr>
            <a:r>
              <a:rPr sz="3900" b="1" kern="0" spc="-20" dirty="0">
                <a:solidFill>
                  <a:srgbClr val="DFA949">
                    <a:alpha val="100000"/>
                  </a:srgbClr>
                </a:solidFill>
                <a:latin typeface="Arial" panose="020B0704020202020204"/>
                <a:ea typeface="Arial" panose="020B0704020202020204"/>
                <a:cs typeface="Arial" panose="020B0704020202020204"/>
              </a:rPr>
              <a:t>4</a:t>
            </a:r>
            <a:endParaRPr lang="en-US" altLang="en-US" sz="39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1000"/>
              </a:lnSpc>
              <a:spcBef>
                <a:spcPts val="5"/>
              </a:spcBef>
            </a:pPr>
            <a:r>
              <a:rPr sz="1700" b="1" kern="0" spc="16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r6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1528775" y="2808619"/>
            <a:ext cx="7888605" cy="1187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5500" b="1" kern="0" spc="-20" baseline="7900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</a:t>
            </a:r>
            <a:r>
              <a:rPr sz="3500" b="1" kern="0" spc="-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         </a:t>
            </a:r>
            <a:r>
              <a:rPr sz="3500" b="1" kern="0" spc="-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        </a:t>
            </a:r>
            <a:r>
              <a:rPr sz="8000" b="1" kern="0" spc="-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技术方案</a:t>
            </a:r>
            <a:endParaRPr lang="en-US" altLang="en-US" sz="8000" dirty="0"/>
          </a:p>
        </p:txBody>
      </p:sp>
      <p:sp>
        <p:nvSpPr>
          <p:cNvPr id="74" name="textbox 74"/>
          <p:cNvSpPr/>
          <p:nvPr/>
        </p:nvSpPr>
        <p:spPr>
          <a:xfrm>
            <a:off x="196215" y="6574840"/>
            <a:ext cx="273684" cy="231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9000"/>
              </a:lnSpc>
            </a:pPr>
            <a:r>
              <a:rPr sz="1700" b="1" kern="0" spc="2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P7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688591" y="1295400"/>
            <a:ext cx="10451593" cy="5308091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0" name="table 80"/>
          <p:cNvGraphicFramePr>
            <a:graphicFrameLocks noGrp="1"/>
          </p:cNvGraphicFramePr>
          <p:nvPr/>
        </p:nvGraphicFramePr>
        <p:xfrm>
          <a:off x="2420569" y="1399476"/>
          <a:ext cx="9655810" cy="2766695"/>
        </p:xfrm>
        <a:graphic>
          <a:graphicData uri="http://schemas.openxmlformats.org/drawingml/2006/table">
            <a:tbl>
              <a:tblPr/>
              <a:tblGrid>
                <a:gridCol w="5203190"/>
                <a:gridCol w="4452620"/>
              </a:tblGrid>
              <a:tr h="27666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marL="2009140" algn="l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</a:pPr>
                      <a:r>
                        <a:rPr sz="2300" b="1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管理平台</a:t>
                      </a:r>
                      <a:endParaRPr lang="en-US" altLang="en-US" sz="2300" dirty="0"/>
                    </a:p>
                    <a:p>
                      <a:pPr marL="1336675" algn="l" rtl="0" eaLnBrk="0">
                        <a:lnSpc>
                          <a:spcPct val="96000"/>
                        </a:lnSpc>
                        <a:spcBef>
                          <a:spcPts val="110"/>
                        </a:spcBef>
                      </a:pPr>
                      <a:r>
                        <a:rPr sz="20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城市建设、管理、运营</a:t>
                      </a:r>
                      <a:endParaRPr lang="en-US" altLang="en-US" sz="2000" dirty="0"/>
                    </a:p>
                    <a:p>
                      <a:pPr marL="1131570" algn="l" rtl="0" eaLnBrk="0">
                        <a:lnSpc>
                          <a:spcPct val="89000"/>
                        </a:lnSpc>
                        <a:spcBef>
                          <a:spcPts val="90"/>
                        </a:spcBef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智能决策的城市综合运营管理</a:t>
                      </a:r>
                      <a:endParaRPr lang="en-US" altLang="en-US" sz="1700" dirty="0"/>
                    </a:p>
                    <a:p>
                      <a:pPr marL="104140" algn="l" rtl="0" eaLnBrk="0">
                        <a:lnSpc>
                          <a:spcPts val="2160"/>
                        </a:lnSpc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城市城市城市生态城市平安</a:t>
                      </a:r>
                      <a:endParaRPr lang="en-US" altLang="en-US" sz="1700" dirty="0"/>
                    </a:p>
                    <a:p>
                      <a:pPr marL="104775" algn="l" rtl="0" eaLnBrk="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规划建设管理治理交通城市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1852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852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852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852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2B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1623695" algn="l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</a:pPr>
                      <a:r>
                        <a:rPr sz="2300" b="1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服务平台</a:t>
                      </a:r>
                      <a:endParaRPr lang="en-US" altLang="en-US" sz="2300" dirty="0"/>
                    </a:p>
                    <a:p>
                      <a:pPr marL="100965" algn="l" rtl="0" eaLnBrk="0">
                        <a:lnSpc>
                          <a:spcPct val="96000"/>
                        </a:lnSpc>
                        <a:spcBef>
                          <a:spcPts val="110"/>
                        </a:spcBef>
                      </a:pPr>
                      <a:r>
                        <a:rPr sz="20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城市服务产业配套</a:t>
                      </a:r>
                      <a:endParaRPr lang="en-US" altLang="en-US" sz="2000" dirty="0"/>
                    </a:p>
                    <a:p>
                      <a:pPr marL="99060" algn="l" rtl="0" eaLnBrk="0">
                        <a:lnSpc>
                          <a:spcPct val="89000"/>
                        </a:lnSpc>
                        <a:spcBef>
                          <a:spcPts val="90"/>
                        </a:spcBef>
                      </a:pP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政智智社基专</a:t>
                      </a:r>
                      <a:endParaRPr lang="en-US" altLang="en-US" sz="1700" dirty="0"/>
                    </a:p>
                    <a:p>
                      <a:pPr marL="101600" algn="l" rtl="0" eaLnBrk="0">
                        <a:lnSpc>
                          <a:spcPts val="2160"/>
                        </a:lnSpc>
                      </a:pP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务慧慧会础项</a:t>
                      </a:r>
                      <a:endParaRPr lang="en-US" altLang="en-US" sz="1700" dirty="0"/>
                    </a:p>
                    <a:p>
                      <a:pPr marL="100330" algn="l" rtl="0" eaLnBrk="0">
                        <a:lnSpc>
                          <a:spcPts val="2160"/>
                        </a:lnSpc>
                      </a:pP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服教医服配配</a:t>
                      </a:r>
                      <a:endParaRPr lang="en-US" altLang="en-US" sz="1700" dirty="0"/>
                    </a:p>
                    <a:p>
                      <a:pPr marL="101600" algn="l" rtl="0" eaLnBrk="0">
                        <a:lnSpc>
                          <a:spcPts val="2160"/>
                        </a:lnSpc>
                      </a:pP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务育疗务套套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" name="table 82"/>
          <p:cNvGraphicFramePr>
            <a:graphicFrameLocks noGrp="1"/>
          </p:cNvGraphicFramePr>
          <p:nvPr/>
        </p:nvGraphicFramePr>
        <p:xfrm>
          <a:off x="2420569" y="4277677"/>
          <a:ext cx="9625330" cy="2239645"/>
        </p:xfrm>
        <a:graphic>
          <a:graphicData uri="http://schemas.openxmlformats.org/drawingml/2006/table">
            <a:tbl>
              <a:tblPr/>
              <a:tblGrid>
                <a:gridCol w="9625330"/>
              </a:tblGrid>
              <a:tr h="13354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7000"/>
                        </a:lnSpc>
                      </a:pPr>
                      <a:endParaRPr lang="en-US" altLang="en-US" sz="1000" dirty="0"/>
                    </a:p>
                    <a:p>
                      <a:pPr marL="329501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23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虚拟城市信息管理平台</a:t>
                      </a:r>
                      <a:endParaRPr lang="en-US" altLang="en-US" sz="2300" dirty="0"/>
                    </a:p>
                    <a:p>
                      <a:pPr marL="3222625" algn="l" rtl="0" eaLnBrk="0">
                        <a:lnSpc>
                          <a:spcPct val="89000"/>
                        </a:lnSpc>
                        <a:spcBef>
                          <a:spcPts val="105"/>
                        </a:spcBef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可视化的城市空间基础信息平台</a:t>
                      </a:r>
                      <a:endParaRPr lang="en-US" altLang="en-US" sz="1700" dirty="0"/>
                    </a:p>
                    <a:p>
                      <a:pPr marL="3221355" algn="l" rtl="0" eaLnBrk="0">
                        <a:lnSpc>
                          <a:spcPts val="2160"/>
                        </a:lnSpc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集成的城市数据管理与共享平台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1852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852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852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852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2B9"/>
                    </a:solidFill>
                  </a:tcPr>
                </a:tc>
              </a:tr>
              <a:tr h="9042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3454400" algn="l" rtl="0" eaLnBrk="0">
                        <a:lnSpc>
                          <a:spcPct val="99000"/>
                        </a:lnSpc>
                      </a:pPr>
                      <a:r>
                        <a:rPr sz="23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统一的信息基础设施</a:t>
                      </a:r>
                      <a:endParaRPr lang="en-US" altLang="en-US" sz="2300" dirty="0"/>
                    </a:p>
                    <a:p>
                      <a:pPr marL="109220" algn="l" rtl="0" eaLnBrk="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7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统筹部署的城市物联网设施安全可靠的云</a:t>
                      </a: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服务平台全面覆盖的城市网络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84" name="textbox 84"/>
          <p:cNvSpPr/>
          <p:nvPr/>
        </p:nvSpPr>
        <p:spPr>
          <a:xfrm>
            <a:off x="124129" y="4759172"/>
            <a:ext cx="1853564" cy="812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1000"/>
              </a:lnSpc>
            </a:pPr>
            <a:r>
              <a:rPr sz="17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搭建数据共享交换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二三维一体化可视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化信息服务平台</a:t>
            </a:r>
            <a:endParaRPr lang="en-US" altLang="en-US" sz="1700" dirty="0"/>
          </a:p>
        </p:txBody>
      </p:sp>
      <p:sp>
        <p:nvSpPr>
          <p:cNvPr id="86" name="textbox 86"/>
          <p:cNvSpPr/>
          <p:nvPr/>
        </p:nvSpPr>
        <p:spPr>
          <a:xfrm>
            <a:off x="5220175" y="351573"/>
            <a:ext cx="2038985" cy="605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900" b="1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建设目标</a:t>
            </a:r>
            <a:endParaRPr lang="en-US" altLang="en-US" sz="3900" dirty="0"/>
          </a:p>
        </p:txBody>
      </p:sp>
      <p:sp>
        <p:nvSpPr>
          <p:cNvPr id="88" name="textbox 88"/>
          <p:cNvSpPr/>
          <p:nvPr/>
        </p:nvSpPr>
        <p:spPr>
          <a:xfrm>
            <a:off x="47015" y="3349472"/>
            <a:ext cx="1854200" cy="534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7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着重城市规划、设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17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计、建设应用</a:t>
            </a:r>
            <a:endParaRPr lang="en-US" altLang="en-US" sz="1700" dirty="0"/>
          </a:p>
        </p:txBody>
      </p:sp>
      <p:sp>
        <p:nvSpPr>
          <p:cNvPr id="90" name="textbox 90"/>
          <p:cNvSpPr/>
          <p:nvPr/>
        </p:nvSpPr>
        <p:spPr>
          <a:xfrm>
            <a:off x="98729" y="1977872"/>
            <a:ext cx="1853564" cy="285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700" b="1" kern="0" spc="8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开展示范应用探索</a:t>
            </a:r>
            <a:endParaRPr lang="en-US" altLang="en-US" sz="1700" dirty="0"/>
          </a:p>
        </p:txBody>
      </p:sp>
      <p:sp>
        <p:nvSpPr>
          <p:cNvPr id="92" name="textbox 92"/>
          <p:cNvSpPr/>
          <p:nvPr/>
        </p:nvSpPr>
        <p:spPr>
          <a:xfrm>
            <a:off x="196215" y="6572325"/>
            <a:ext cx="273684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0000"/>
              </a:lnSpc>
            </a:pPr>
            <a:r>
              <a:rPr sz="1700" b="1" kern="0" spc="16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r8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6" name="table 96"/>
          <p:cNvGraphicFramePr>
            <a:graphicFrameLocks noGrp="1"/>
          </p:cNvGraphicFramePr>
          <p:nvPr/>
        </p:nvGraphicFramePr>
        <p:xfrm>
          <a:off x="1934324" y="20548"/>
          <a:ext cx="8785224" cy="6838314"/>
        </p:xfrm>
        <a:graphic>
          <a:graphicData uri="http://schemas.openxmlformats.org/drawingml/2006/table">
            <a:tbl>
              <a:tblPr/>
              <a:tblGrid>
                <a:gridCol w="671194"/>
                <a:gridCol w="7360919"/>
                <a:gridCol w="753109"/>
              </a:tblGrid>
              <a:tr h="2345054">
                <a:tc rowSpan="4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9D5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400" dirty="0"/>
                    </a:p>
                    <a:p>
                      <a:pPr marL="97790" algn="l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</a:pPr>
                      <a:r>
                        <a:rPr sz="1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规划建设管理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marL="97790" algn="l" rtl="0" eaLnBrk="0">
                        <a:lnSpc>
                          <a:spcPts val="1220"/>
                        </a:lnSpc>
                        <a:spcBef>
                          <a:spcPts val="310"/>
                        </a:spcBef>
                      </a:pPr>
                      <a:r>
                        <a:rPr sz="10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数字孪生</a:t>
                      </a:r>
                      <a:endParaRPr lang="en-US" altLang="en-US" sz="1000" dirty="0"/>
                    </a:p>
                    <a:p>
                      <a:pPr marL="100965" algn="l" rtl="0" eaLnBrk="0">
                        <a:lnSpc>
                          <a:spcPct val="99000"/>
                        </a:lnSpc>
                        <a:spcBef>
                          <a:spcPts val="95"/>
                        </a:spcBef>
                      </a:pPr>
                      <a:r>
                        <a:rPr sz="1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智慧园区智慧政务智慧医</a:t>
                      </a:r>
                      <a:r>
                        <a:rPr sz="1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疗智慧环保数字城管</a:t>
                      </a:r>
                      <a:endParaRPr lang="en-US" altLang="en-US" sz="1200" dirty="0"/>
                    </a:p>
                    <a:p>
                      <a:pPr marL="96520" algn="l" rtl="0" eaLnBrk="0">
                        <a:lnSpc>
                          <a:spcPct val="89000"/>
                        </a:lnSpc>
                        <a:spcBef>
                          <a:spcPts val="65"/>
                        </a:spcBef>
                      </a:pPr>
                      <a:r>
                        <a:rPr sz="10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城市</a:t>
                      </a:r>
                      <a:endParaRPr lang="en-US" altLang="en-US" sz="1000" dirty="0"/>
                    </a:p>
                    <a:p>
                      <a:pPr marL="97155" algn="l" rtl="0" eaLnBrk="0">
                        <a:lnSpc>
                          <a:spcPts val="1490"/>
                        </a:lnSpc>
                      </a:pP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应</a:t>
                      </a:r>
                      <a:endParaRPr lang="en-US" altLang="en-US" sz="1200" dirty="0"/>
                    </a:p>
                    <a:p>
                      <a:pPr marL="98425" algn="l" rtl="0" eaLnBrk="0">
                        <a:lnSpc>
                          <a:spcPts val="1515"/>
                        </a:lnSpc>
                      </a:pP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用</a:t>
                      </a:r>
                      <a:endParaRPr lang="en-US" altLang="en-US" sz="1200" dirty="0"/>
                    </a:p>
                    <a:p>
                      <a:pPr marL="100965" algn="l" rtl="0" eaLnBrk="0">
                        <a:lnSpc>
                          <a:spcPct val="99000"/>
                        </a:lnSpc>
                        <a:spcBef>
                          <a:spcPts val="255"/>
                        </a:spcBef>
                      </a:pPr>
                      <a:r>
                        <a:rPr sz="1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智慧楼宇智慧交通智能安防智能规</a:t>
                      </a:r>
                      <a:r>
                        <a:rPr sz="1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划智慧金融智慧城市</a:t>
                      </a:r>
                      <a:endParaRPr lang="en-US" altLang="en-US" sz="1200" dirty="0"/>
                    </a:p>
                    <a:p>
                      <a:pPr marL="97155" algn="l" rtl="0" eaLnBrk="0">
                        <a:lnSpc>
                          <a:spcPct val="88000"/>
                        </a:lnSpc>
                        <a:spcBef>
                          <a:spcPts val="85"/>
                        </a:spcBef>
                      </a:pPr>
                      <a:r>
                        <a:rPr sz="1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层安全</a:t>
                      </a:r>
                      <a:endParaRPr lang="en-US" altLang="en-US" sz="1200" dirty="0"/>
                    </a:p>
                    <a:p>
                      <a:pPr marL="99060" algn="l" rtl="0" eaLnBrk="0">
                        <a:lnSpc>
                          <a:spcPts val="1515"/>
                        </a:lnSpc>
                      </a:pPr>
                      <a:r>
                        <a:rPr sz="12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组织</a:t>
                      </a:r>
                      <a:endParaRPr lang="en-US" altLang="en-US" sz="1200" dirty="0"/>
                    </a:p>
                    <a:p>
                      <a:pPr marL="101600" algn="l" rtl="0" eaLnBrk="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2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智能家居智慧教育应急指挥智慧</a:t>
                      </a:r>
                      <a:r>
                        <a:rPr sz="12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物流智慧能源数字城市体系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759"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72229"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300" dirty="0"/>
                    </a:p>
                    <a:p>
                      <a:pPr marL="97155" algn="l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12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城市信息综合管理门户</a:t>
                      </a:r>
                      <a:endParaRPr lang="en-US" altLang="en-US" sz="1200" dirty="0"/>
                    </a:p>
                    <a:p>
                      <a:pPr marL="95885" algn="l" rtl="0" eaLnBrk="0">
                        <a:lnSpc>
                          <a:spcPct val="85000"/>
                        </a:lnSpc>
                        <a:spcBef>
                          <a:spcPts val="45"/>
                        </a:spcBef>
                      </a:pP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仿真应用服务中心开发中心</a:t>
                      </a:r>
                      <a:endParaRPr lang="en-US" altLang="en-US" sz="800" dirty="0"/>
                    </a:p>
                    <a:p>
                      <a:pPr marL="95885" algn="l" rtl="0" eaLnBrk="0">
                        <a:lnSpc>
                          <a:spcPts val="980"/>
                        </a:lnSpc>
                      </a:pP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数据采集数据管理共享协同</a:t>
                      </a:r>
                      <a:endParaRPr lang="en-US" altLang="en-US" sz="800" dirty="0"/>
                    </a:p>
                    <a:p>
                      <a:pPr marL="100330" algn="l" rtl="0" eaLnBrk="0">
                        <a:lnSpc>
                          <a:spcPts val="1470"/>
                        </a:lnSpc>
                      </a:pPr>
                      <a:r>
                        <a:rPr sz="12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安全</a:t>
                      </a:r>
                      <a:endParaRPr lang="en-US" altLang="en-US" sz="1200" dirty="0"/>
                    </a:p>
                    <a:p>
                      <a:pPr marL="95250" algn="l" rtl="0" eaLnBrk="0">
                        <a:lnSpc>
                          <a:spcPct val="97000"/>
                        </a:lnSpc>
                        <a:spcBef>
                          <a:spcPts val="210"/>
                        </a:spcBef>
                      </a:pP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城市交通仿真</a:t>
                      </a:r>
                      <a:endParaRPr lang="en-US" altLang="en-US" sz="800" dirty="0"/>
                    </a:p>
                    <a:p>
                      <a:pPr marL="95885" algn="l" rtl="0" eaLnBrk="0">
                        <a:lnSpc>
                          <a:spcPct val="97000"/>
                        </a:lnSpc>
                        <a:spcBef>
                          <a:spcPts val="50"/>
                        </a:spcBef>
                      </a:pP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数据服务二三维地图服务</a:t>
                      </a:r>
                      <a:endParaRPr lang="en-US" altLang="en-US" sz="800" dirty="0"/>
                    </a:p>
                    <a:p>
                      <a:pPr marL="99695" algn="l" rtl="0" eaLnBrk="0">
                        <a:lnSpc>
                          <a:spcPct val="85000"/>
                        </a:lnSpc>
                        <a:spcBef>
                          <a:spcPts val="5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资源管理系统</a:t>
                      </a:r>
                      <a:endParaRPr lang="en-US" altLang="en-US" sz="800" dirty="0"/>
                    </a:p>
                    <a:p>
                      <a:pPr marL="92075" algn="l" rtl="0" eaLnBrk="0">
                        <a:lnSpc>
                          <a:spcPts val="1465"/>
                        </a:lnSpc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Web</a:t>
                      </a:r>
                      <a:r>
                        <a:rPr sz="8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开发</a:t>
                      </a:r>
                      <a:r>
                        <a:rPr sz="12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管理</a:t>
                      </a:r>
                      <a:endParaRPr lang="en-US" altLang="en-US" sz="1200" dirty="0"/>
                    </a:p>
                    <a:p>
                      <a:pPr marL="100330" algn="l" rtl="0" eaLnBrk="0">
                        <a:lnSpc>
                          <a:spcPts val="1025"/>
                        </a:lnSpc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时空信息大</a:t>
                      </a:r>
                      <a:endParaRPr lang="en-US" altLang="en-US" sz="800" dirty="0"/>
                    </a:p>
                    <a:p>
                      <a:pPr marL="96520" algn="l" rtl="0" eaLnBrk="0">
                        <a:lnSpc>
                          <a:spcPts val="1455"/>
                        </a:lnSpc>
                        <a:spcBef>
                          <a:spcPts val="200"/>
                        </a:spcBef>
                      </a:pP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平</a:t>
                      </a:r>
                      <a:endParaRPr lang="en-US" altLang="en-US" sz="1200" dirty="0"/>
                    </a:p>
                    <a:p>
                      <a:pPr marL="95885" algn="l" rtl="0" eaLnBrk="0">
                        <a:lnSpc>
                          <a:spcPct val="88000"/>
                        </a:lnSpc>
                        <a:spcBef>
                          <a:spcPts val="60"/>
                        </a:spcBef>
                      </a:pPr>
                      <a:r>
                        <a:rPr sz="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数据挖掘</a:t>
                      </a:r>
                      <a:r>
                        <a:rPr sz="12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体系</a:t>
                      </a:r>
                      <a:endParaRPr lang="en-US" altLang="en-US" sz="1200" dirty="0"/>
                    </a:p>
                    <a:p>
                      <a:pPr marL="95250" algn="l" rtl="0" eaLnBrk="0">
                        <a:lnSpc>
                          <a:spcPts val="1030"/>
                        </a:lnSpc>
                      </a:pP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地理实体数</a:t>
                      </a:r>
                      <a:endParaRPr lang="en-US" altLang="en-US" sz="800" dirty="0"/>
                    </a:p>
                    <a:p>
                      <a:pPr marL="96520" algn="l" rtl="0" eaLnBrk="0">
                        <a:lnSpc>
                          <a:spcPct val="97000"/>
                        </a:lnSpc>
                        <a:spcBef>
                          <a:spcPts val="160"/>
                        </a:spcBef>
                      </a:pPr>
                      <a:r>
                        <a:rPr sz="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极端气候仿真位置服务</a:t>
                      </a: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物联网点服务</a:t>
                      </a:r>
                      <a:endParaRPr lang="en-US" altLang="en-US" sz="800" dirty="0"/>
                    </a:p>
                    <a:p>
                      <a:pPr marL="109855" algn="l" rtl="0" eaLnBrk="0">
                        <a:lnSpc>
                          <a:spcPct val="88000"/>
                        </a:lnSpc>
                        <a:spcBef>
                          <a:spcPts val="95"/>
                        </a:spcBef>
                      </a:pPr>
                      <a:r>
                        <a:rPr sz="12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台</a:t>
                      </a: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据生产系统系统</a:t>
                      </a:r>
                      <a:endParaRPr lang="en-US" altLang="en-US" sz="800" dirty="0"/>
                    </a:p>
                    <a:p>
                      <a:pPr marL="94615" algn="l" rtl="0" eaLnBrk="0">
                        <a:lnSpc>
                          <a:spcPts val="1030"/>
                        </a:lnSpc>
                      </a:pP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共享交换系统</a:t>
                      </a:r>
                      <a:endParaRPr lang="en-US" altLang="en-US" sz="800" dirty="0"/>
                    </a:p>
                    <a:p>
                      <a:pPr marL="92075" algn="l" rtl="0" eaLnBrk="0">
                        <a:lnSpc>
                          <a:spcPct val="85000"/>
                        </a:lnSpc>
                        <a:spcBef>
                          <a:spcPts val="16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APP</a:t>
                      </a:r>
                      <a:r>
                        <a:rPr sz="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开发</a:t>
                      </a:r>
                      <a:endParaRPr lang="en-US" altLang="en-US" sz="800" dirty="0"/>
                    </a:p>
                    <a:p>
                      <a:pPr marL="97155" algn="l" rtl="0" eaLnBrk="0">
                        <a:lnSpc>
                          <a:spcPts val="1470"/>
                        </a:lnSpc>
                      </a:pPr>
                      <a:r>
                        <a:rPr sz="12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层</a:t>
                      </a:r>
                      <a:endParaRPr lang="en-US" altLang="en-US" sz="1200" dirty="0"/>
                    </a:p>
                    <a:p>
                      <a:pPr marL="95250" algn="l" rtl="0" eaLnBrk="0">
                        <a:lnSpc>
                          <a:spcPct val="97000"/>
                        </a:lnSpc>
                        <a:spcBef>
                          <a:spcPts val="210"/>
                        </a:spcBef>
                      </a:pPr>
                      <a:r>
                        <a:rPr sz="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环境污染仿真视频服务空</a:t>
                      </a: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间分析服务</a:t>
                      </a:r>
                      <a:endParaRPr lang="en-US" altLang="en-US" sz="800" dirty="0"/>
                    </a:p>
                    <a:p>
                      <a:pPr marL="100330" algn="l" rtl="0" eaLnBrk="0">
                        <a:lnSpc>
                          <a:spcPct val="85000"/>
                        </a:lnSpc>
                        <a:spcBef>
                          <a:spcPts val="5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时空信息大</a:t>
                      </a:r>
                      <a:endParaRPr lang="en-US" altLang="en-US" sz="800" dirty="0"/>
                    </a:p>
                    <a:p>
                      <a:pPr marL="95250" algn="l" rtl="0" eaLnBrk="0">
                        <a:lnSpc>
                          <a:spcPts val="980"/>
                        </a:lnSpc>
                      </a:pP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基础测绘数</a:t>
                      </a:r>
                      <a:endParaRPr lang="en-US" altLang="en-US" sz="800" dirty="0"/>
                    </a:p>
                    <a:p>
                      <a:pPr marL="95885" algn="l" rtl="0" eaLnBrk="0">
                        <a:lnSpc>
                          <a:spcPts val="980"/>
                        </a:lnSpc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数据管理</a:t>
                      </a:r>
                      <a:endParaRPr lang="en-US" altLang="en-US" sz="800" dirty="0"/>
                    </a:p>
                    <a:p>
                      <a:pPr marL="94615" algn="l" rtl="0" eaLnBrk="0">
                        <a:lnSpc>
                          <a:spcPct val="85000"/>
                        </a:lnSpc>
                        <a:spcBef>
                          <a:spcPts val="165"/>
                        </a:spcBef>
                      </a:pP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据处理系统业务协同系统</a:t>
                      </a:r>
                      <a:endParaRPr lang="en-US" altLang="en-US" sz="800" dirty="0"/>
                    </a:p>
                    <a:p>
                      <a:pPr marL="97155" algn="l" rtl="0" eaLnBrk="0">
                        <a:lnSpc>
                          <a:spcPts val="980"/>
                        </a:lnSpc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系统</a:t>
                      </a:r>
                      <a:endParaRPr lang="en-US" altLang="en-US" sz="800" dirty="0"/>
                    </a:p>
                    <a:p>
                      <a:pPr marL="95885" algn="l" rtl="0" eaLnBrk="0">
                        <a:lnSpc>
                          <a:spcPct val="97000"/>
                        </a:lnSpc>
                        <a:spcBef>
                          <a:spcPts val="160"/>
                        </a:spcBef>
                      </a:pP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专题服务地理实体服务开发文档</a:t>
                      </a:r>
                      <a:endParaRPr lang="en-US" altLang="en-US" sz="800" dirty="0"/>
                    </a:p>
                    <a:p>
                      <a:pPr marL="95250" algn="l" rtl="0" eaLnBrk="0">
                        <a:lnSpc>
                          <a:spcPct val="85000"/>
                        </a:lnSpc>
                        <a:spcBef>
                          <a:spcPts val="55"/>
                        </a:spcBef>
                      </a:pPr>
                      <a:r>
                        <a:rPr sz="8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应急态势仿真</a:t>
                      </a:r>
                      <a:endParaRPr lang="en-US" altLang="en-US" sz="800" dirty="0"/>
                    </a:p>
                    <a:p>
                      <a:pPr marL="100330" algn="l" rtl="0" eaLnBrk="0">
                        <a:lnSpc>
                          <a:spcPts val="1470"/>
                        </a:lnSpc>
                      </a:pPr>
                      <a:r>
                        <a:rPr sz="12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  <a:cs typeface="宋体"/>
                        </a:rPr>
                        <a:t>安全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270">
                <a:tc vMerge="1"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9D56"/>
                    </a:solidFill>
                  </a:tcPr>
                </a:tc>
              </a:tr>
            </a:tbl>
          </a:graphicData>
        </a:graphic>
      </p:graphicFrame>
      <p:sp>
        <p:nvSpPr>
          <p:cNvPr id="98" name="textbox 98"/>
          <p:cNvSpPr/>
          <p:nvPr/>
        </p:nvSpPr>
        <p:spPr>
          <a:xfrm>
            <a:off x="196215" y="2358173"/>
            <a:ext cx="1111250" cy="44475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lang="en-US" altLang="en-US" sz="100" dirty="0"/>
          </a:p>
          <a:p>
            <a:pPr algn="r" rtl="0" eaLnBrk="0">
              <a:lnSpc>
                <a:spcPct val="86000"/>
              </a:lnSpc>
            </a:pPr>
            <a:r>
              <a:rPr sz="3900" b="1" kern="0" spc="-1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建</a:t>
            </a:r>
            <a:endParaRPr lang="en-US" altLang="en-US" sz="3900" dirty="0"/>
          </a:p>
          <a:p>
            <a:pPr marL="616585" indent="1905" algn="l" rtl="0" eaLnBrk="0">
              <a:lnSpc>
                <a:spcPct val="106000"/>
              </a:lnSpc>
              <a:spcBef>
                <a:spcPts val="45"/>
              </a:spcBef>
            </a:pPr>
            <a:r>
              <a:rPr sz="3900" b="1" kern="0" spc="-16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设</a:t>
            </a:r>
            <a:r>
              <a:rPr sz="3900" kern="0" spc="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3900" b="1" kern="0" spc="-1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内</a:t>
            </a:r>
            <a:r>
              <a:rPr sz="3900" kern="0" spc="-1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 </a:t>
            </a:r>
            <a:r>
              <a:rPr sz="3900" b="1" kern="0" spc="-140" dirty="0">
                <a:solidFill>
                  <a:srgbClr val="FFFFFF">
                    <a:alpha val="100000"/>
                  </a:srgbClr>
                </a:solidFill>
                <a:latin typeface="宋体"/>
                <a:ea typeface="宋体"/>
                <a:cs typeface="宋体"/>
              </a:rPr>
              <a:t>容</a:t>
            </a:r>
            <a:endParaRPr lang="en-US" altLang="en-US" sz="39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1000"/>
              </a:lnSpc>
              <a:spcBef>
                <a:spcPts val="0"/>
              </a:spcBef>
            </a:pPr>
            <a:r>
              <a:rPr sz="1700" b="1" kern="0" spc="160" dirty="0">
                <a:solidFill>
                  <a:srgbClr val="90909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r9</a:t>
            </a:r>
            <a:endParaRPr lang="en-US" alt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6318</Words>
  <Application>WPS 文字</Application>
  <PresentationFormat/>
  <Paragraphs>1000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4" baseType="lpstr">
      <vt:lpstr>Arial</vt:lpstr>
      <vt:lpstr>宋体</vt:lpstr>
      <vt:lpstr>Wingdings</vt:lpstr>
      <vt:lpstr>宋体</vt:lpstr>
      <vt:lpstr>汉仪书宋二KW</vt:lpstr>
      <vt:lpstr>Times New Roman</vt:lpstr>
      <vt:lpstr>Microsoft YaHei</vt:lpstr>
      <vt:lpstr>Calibri</vt:lpstr>
      <vt:lpstr>SimHei</vt:lpstr>
      <vt:lpstr>Arial</vt:lpstr>
      <vt:lpstr>微软雅黑</vt:lpstr>
      <vt:lpstr>宋体</vt:lpstr>
      <vt:lpstr>Arial Unicode MS</vt:lpstr>
      <vt:lpstr>Helvetica Neue</vt:lpstr>
      <vt:lpstr>汉仪中黑KW</vt:lpstr>
      <vt:lpstr>Wingdings</vt:lpstr>
      <vt:lpstr>华文细黑</vt:lpstr>
      <vt:lpstr>黑体-简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朱显杰</cp:lastModifiedBy>
  <cp:revision>2</cp:revision>
  <dcterms:created xsi:type="dcterms:W3CDTF">2024-01-08T02:12:23Z</dcterms:created>
  <dcterms:modified xsi:type="dcterms:W3CDTF">2024-01-08T02:12:23Z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2024-01-07T05:58:44Z</vt:filetime>
  </property>
  <property fmtid="{D5CDD505-2E9C-101B-9397-08002B2CF9AE}" pid="4" name="ICV">
    <vt:lpwstr>3C4F1E517FD67B3D215D99657FC6EC95_42</vt:lpwstr>
  </property>
  <property fmtid="{D5CDD505-2E9C-101B-9397-08002B2CF9AE}" pid="5" name="KSOProductBuildVer">
    <vt:lpwstr>2052-6.4.0.8550</vt:lpwstr>
  </property>
</Properties>
</file>